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notesSlides/notesSlide11.xml" ContentType="application/vnd.openxmlformats-officedocument.presentationml.notesSlide+xml"/>
  <Override PartName="/ppt/charts/chart3.xml" ContentType="application/vnd.openxmlformats-officedocument.drawingml.chart+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904" autoAdjust="0"/>
  </p:normalViewPr>
  <p:slideViewPr>
    <p:cSldViewPr snapToGrid="0">
      <p:cViewPr varScale="1">
        <p:scale>
          <a:sx n="82" d="100"/>
          <a:sy n="82" d="100"/>
        </p:scale>
        <p:origin x="753"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1"/>
  <c:style val="2"/>
  <c:chart>
    <c:autoTitleDeleted val="1"/>
    <c:plotArea>
      <c:layout/>
      <c:barChart>
        <c:barDir val="col"/>
        <c:grouping val="clustered"/>
        <c:varyColors val="0"/>
        <c:ser>
          <c:idx val="0"/>
          <c:order val="0"/>
          <c:tx>
            <c:v>Snowcap</c:v>
          </c:tx>
          <c:spPr>
            <a:solidFill>
              <a:srgbClr val="A5A9B0"/>
            </a:solidFill>
          </c:spPr>
          <c:invertIfNegative val="1"/>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2"/>
              <c:pt idx="0">
                <c:v>Direct-Reordering</c:v>
              </c:pt>
              <c:pt idx="1">
                <c:v>Detour-Requiring</c:v>
              </c:pt>
            </c:strLit>
          </c:cat>
          <c:val>
            <c:numLit>
              <c:formatCode>General</c:formatCode>
              <c:ptCount val="2"/>
              <c:pt idx="0">
                <c:v>97.5</c:v>
              </c:pt>
              <c:pt idx="1">
                <c:v>0</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0B44-4E3A-8F92-0313B6E52ADA}"/>
            </c:ext>
          </c:extLst>
        </c:ser>
        <c:ser>
          <c:idx val="1"/>
          <c:order val="1"/>
          <c:tx>
            <c:v>PIVOT</c:v>
          </c:tx>
          <c:spPr>
            <a:solidFill>
              <a:srgbClr val="3D8DFF"/>
            </a:solidFill>
          </c:spPr>
          <c:invertIfNegative val="1"/>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2"/>
              <c:pt idx="0">
                <c:v>Direct-Reordering</c:v>
              </c:pt>
              <c:pt idx="1">
                <c:v>Detour-Requiring</c:v>
              </c:pt>
            </c:strLit>
          </c:cat>
          <c:val>
            <c:numLit>
              <c:formatCode>General</c:formatCode>
              <c:ptCount val="2"/>
              <c:pt idx="0">
                <c:v>75.2</c:v>
              </c:pt>
              <c:pt idx="1">
                <c:v>34.1</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0B44-4E3A-8F92-0313B6E52ADA}"/>
            </c:ext>
          </c:extLst>
        </c:ser>
        <c:dLbls>
          <c:showLegendKey val="0"/>
          <c:showVal val="1"/>
          <c:showCatName val="0"/>
          <c:showSerName val="0"/>
          <c:showPercent val="0"/>
          <c:showBubbleSize val="0"/>
        </c:dLbls>
        <c:gapWidth val="80"/>
        <c:axId val="48650112"/>
        <c:axId val="48672768"/>
      </c:barChart>
      <c:catAx>
        <c:axId val="48650112"/>
        <c:scaling>
          <c:orientation val="minMax"/>
        </c:scaling>
        <c:delete val="0"/>
        <c:axPos val="b"/>
        <c:numFmt formatCode="General" sourceLinked="1"/>
        <c:majorTickMark val="none"/>
        <c:minorTickMark val="none"/>
        <c:tickLblPos val="nextTo"/>
        <c:spPr>
          <a:ln w="9525">
            <a:solidFill>
              <a:srgbClr val="B8BCC4"/>
            </a:solidFill>
            <a:prstDash val="solid"/>
          </a:ln>
        </c:spPr>
        <c:txPr>
          <a:bodyPr anchorCtr="1"/>
          <a:lstStyle/>
          <a:p>
            <a:pPr>
              <a:defRPr sz="975">
                <a:solidFill>
                  <a:srgbClr val="000000"/>
                </a:solidFill>
                <a:latin typeface="Helvetica Neue"/>
                <a:ea typeface="Helvetica Neue"/>
                <a:cs typeface="Helvetica Neue"/>
              </a:defRPr>
            </a:pPr>
            <a:endParaRPr lang="zh-CN"/>
          </a:p>
        </c:txPr>
        <c:crossAx val="48672768"/>
        <c:crosses val="autoZero"/>
        <c:auto val="1"/>
        <c:lblAlgn val="ctr"/>
        <c:lblOffset val="100"/>
        <c:noMultiLvlLbl val="0"/>
      </c:catAx>
      <c:valAx>
        <c:axId val="48672768"/>
        <c:scaling>
          <c:orientation val="minMax"/>
          <c:max val="100"/>
        </c:scaling>
        <c:delete val="0"/>
        <c:axPos val="l"/>
        <c:majorGridlines>
          <c:spPr>
            <a:ln w="9525">
              <a:solidFill>
                <a:srgbClr val="E5E7EB"/>
              </a:solidFill>
              <a:prstDash val="solid"/>
            </a:ln>
          </c:spPr>
        </c:majorGridlines>
        <c:numFmt formatCode="General" sourceLinked="1"/>
        <c:majorTickMark val="none"/>
        <c:minorTickMark val="none"/>
        <c:tickLblPos val="nextTo"/>
        <c:spPr>
          <a:ln w="0">
            <a:solidFill>
              <a:srgbClr val="FFFFFF"/>
            </a:solidFill>
            <a:prstDash val="solid"/>
          </a:ln>
        </c:spPr>
        <c:txPr>
          <a:bodyPr anchorCtr="1"/>
          <a:lstStyle/>
          <a:p>
            <a:pPr>
              <a:defRPr sz="975">
                <a:solidFill>
                  <a:srgbClr val="000000"/>
                </a:solidFill>
                <a:latin typeface="Helvetica Neue"/>
                <a:ea typeface="Helvetica Neue"/>
                <a:cs typeface="Helvetica Neue"/>
              </a:defRPr>
            </a:pPr>
            <a:endParaRPr lang="zh-CN"/>
          </a:p>
        </c:txPr>
        <c:crossAx val="48650112"/>
        <c:crosses val="autoZero"/>
        <c:crossBetween val="between"/>
        <c:majorUnit val="20"/>
      </c:valAx>
      <c:spPr>
        <a:noFill/>
        <a:ln w="0">
          <a:solidFill>
            <a:srgbClr val="FFFFFF"/>
          </a:solidFill>
          <a:prstDash val="solid"/>
        </a:ln>
      </c:spPr>
    </c:plotArea>
    <c:legend>
      <c:legendPos val="b"/>
      <c:overlay val="0"/>
    </c:legend>
    <c:plotVisOnly val="1"/>
    <c:dispBlanksAs val="zero"/>
    <c:showDLblsOverMax val="1"/>
  </c:chart>
  <c:spPr>
    <a:solidFill>
      <a:srgbClr val="FFFFFF"/>
    </a:solidFill>
    <a:ln w="0">
      <a:solidFill>
        <a:srgbClr val="FFFFFF"/>
      </a:solidFill>
      <a:prstDash val="solid"/>
    </a:ln>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1"/>
  <c:style val="2"/>
  <c:chart>
    <c:autoTitleDeleted val="1"/>
    <c:plotArea>
      <c:layout/>
      <c:barChart>
        <c:barDir val="col"/>
        <c:grouping val="clustered"/>
        <c:varyColors val="0"/>
        <c:ser>
          <c:idx val="0"/>
          <c:order val="0"/>
          <c:tx>
            <c:v>Small</c:v>
          </c:tx>
          <c:spPr>
            <a:solidFill>
              <a:srgbClr val="3D8DFF"/>
            </a:solidFill>
          </c:spPr>
          <c:invertIfNegative val="1"/>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Edit count</c:v>
              </c:pt>
              <c:pt idx="1">
                <c:v>Affected nodes</c:v>
              </c:pt>
              <c:pt idx="2">
                <c:v>Node count</c:v>
              </c:pt>
            </c:strLit>
          </c:cat>
          <c:val>
            <c:numLit>
              <c:formatCode>General</c:formatCode>
              <c:ptCount val="3"/>
              <c:pt idx="0">
                <c:v>70</c:v>
              </c:pt>
              <c:pt idx="1">
                <c:v>60.6</c:v>
              </c:pt>
              <c:pt idx="2">
                <c:v>58.8</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3B89-49DA-A6AB-E24B007872F7}"/>
            </c:ext>
          </c:extLst>
        </c:ser>
        <c:ser>
          <c:idx val="1"/>
          <c:order val="1"/>
          <c:tx>
            <c:v>Medium</c:v>
          </c:tx>
          <c:spPr>
            <a:solidFill>
              <a:srgbClr val="F47A2A"/>
            </a:solidFill>
          </c:spPr>
          <c:invertIfNegative val="1"/>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Edit count</c:v>
              </c:pt>
              <c:pt idx="1">
                <c:v>Affected nodes</c:v>
              </c:pt>
              <c:pt idx="2">
                <c:v>Node count</c:v>
              </c:pt>
            </c:strLit>
          </c:cat>
          <c:val>
            <c:numLit>
              <c:formatCode>General</c:formatCode>
              <c:ptCount val="3"/>
              <c:pt idx="0">
                <c:v>34</c:v>
              </c:pt>
              <c:pt idx="1">
                <c:v>37.5</c:v>
              </c:pt>
              <c:pt idx="2">
                <c:v>38.299999999999997</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1-3B89-49DA-A6AB-E24B007872F7}"/>
            </c:ext>
          </c:extLst>
        </c:ser>
        <c:ser>
          <c:idx val="2"/>
          <c:order val="2"/>
          <c:tx>
            <c:v>Large</c:v>
          </c:tx>
          <c:spPr>
            <a:solidFill>
              <a:srgbClr val="A5A9B0"/>
            </a:solidFill>
          </c:spPr>
          <c:invertIfNegative val="1"/>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3"/>
              <c:pt idx="0">
                <c:v>Edit count</c:v>
              </c:pt>
              <c:pt idx="1">
                <c:v>Affected nodes</c:v>
              </c:pt>
              <c:pt idx="2">
                <c:v>Node count</c:v>
              </c:pt>
            </c:strLit>
          </c:cat>
          <c:val>
            <c:numLit>
              <c:formatCode>General</c:formatCode>
              <c:ptCount val="3"/>
              <c:pt idx="0">
                <c:v>7.5</c:v>
              </c:pt>
              <c:pt idx="1">
                <c:v>7.7</c:v>
              </c:pt>
              <c:pt idx="2">
                <c:v>7.7</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2-3B89-49DA-A6AB-E24B007872F7}"/>
            </c:ext>
          </c:extLst>
        </c:ser>
        <c:dLbls>
          <c:showLegendKey val="0"/>
          <c:showVal val="1"/>
          <c:showCatName val="0"/>
          <c:showSerName val="0"/>
          <c:showPercent val="0"/>
          <c:showBubbleSize val="0"/>
        </c:dLbls>
        <c:gapWidth val="80"/>
        <c:axId val="48650112"/>
        <c:axId val="48672768"/>
      </c:barChart>
      <c:catAx>
        <c:axId val="48650112"/>
        <c:scaling>
          <c:orientation val="minMax"/>
        </c:scaling>
        <c:delete val="0"/>
        <c:axPos val="b"/>
        <c:numFmt formatCode="General" sourceLinked="1"/>
        <c:majorTickMark val="none"/>
        <c:minorTickMark val="none"/>
        <c:tickLblPos val="nextTo"/>
        <c:spPr>
          <a:ln w="9525">
            <a:solidFill>
              <a:srgbClr val="B8BCC4"/>
            </a:solidFill>
            <a:prstDash val="solid"/>
          </a:ln>
        </c:spPr>
        <c:txPr>
          <a:bodyPr anchorCtr="1"/>
          <a:lstStyle/>
          <a:p>
            <a:pPr>
              <a:defRPr sz="975">
                <a:solidFill>
                  <a:srgbClr val="000000"/>
                </a:solidFill>
                <a:latin typeface="Helvetica Neue"/>
                <a:ea typeface="Helvetica Neue"/>
                <a:cs typeface="Helvetica Neue"/>
              </a:defRPr>
            </a:pPr>
            <a:endParaRPr lang="zh-CN"/>
          </a:p>
        </c:txPr>
        <c:crossAx val="48672768"/>
        <c:crosses val="autoZero"/>
        <c:auto val="1"/>
        <c:lblAlgn val="ctr"/>
        <c:lblOffset val="100"/>
        <c:noMultiLvlLbl val="0"/>
      </c:catAx>
      <c:valAx>
        <c:axId val="48672768"/>
        <c:scaling>
          <c:orientation val="minMax"/>
          <c:max val="100"/>
        </c:scaling>
        <c:delete val="0"/>
        <c:axPos val="l"/>
        <c:majorGridlines>
          <c:spPr>
            <a:ln w="9525">
              <a:solidFill>
                <a:srgbClr val="E5E7EB"/>
              </a:solidFill>
              <a:prstDash val="solid"/>
            </a:ln>
          </c:spPr>
        </c:majorGridlines>
        <c:numFmt formatCode="General" sourceLinked="1"/>
        <c:majorTickMark val="none"/>
        <c:minorTickMark val="none"/>
        <c:tickLblPos val="nextTo"/>
        <c:spPr>
          <a:ln w="0">
            <a:solidFill>
              <a:srgbClr val="FFFFFF"/>
            </a:solidFill>
            <a:prstDash val="solid"/>
          </a:ln>
        </c:spPr>
        <c:txPr>
          <a:bodyPr anchorCtr="1"/>
          <a:lstStyle/>
          <a:p>
            <a:pPr>
              <a:defRPr sz="975">
                <a:solidFill>
                  <a:srgbClr val="000000"/>
                </a:solidFill>
                <a:latin typeface="Helvetica Neue"/>
                <a:ea typeface="Helvetica Neue"/>
                <a:cs typeface="Helvetica Neue"/>
              </a:defRPr>
            </a:pPr>
            <a:endParaRPr lang="zh-CN"/>
          </a:p>
        </c:txPr>
        <c:crossAx val="48650112"/>
        <c:crosses val="autoZero"/>
        <c:crossBetween val="between"/>
        <c:majorUnit val="20"/>
      </c:valAx>
      <c:spPr>
        <a:noFill/>
        <a:ln w="0">
          <a:solidFill>
            <a:srgbClr val="FFFFFF"/>
          </a:solidFill>
          <a:prstDash val="solid"/>
        </a:ln>
      </c:spPr>
    </c:plotArea>
    <c:legend>
      <c:legendPos val="b"/>
      <c:overlay val="0"/>
    </c:legend>
    <c:plotVisOnly val="1"/>
    <c:dispBlanksAs val="zero"/>
    <c:showDLblsOverMax val="1"/>
  </c:chart>
  <c:spPr>
    <a:solidFill>
      <a:srgbClr val="FFFFFF"/>
    </a:solidFill>
    <a:ln w="0">
      <a:solidFill>
        <a:srgbClr val="FFFFFF"/>
      </a:solidFill>
      <a:prstDash val="solid"/>
    </a:ln>
  </c:sp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zh-CN"/>
  <c:roundedCorners val="1"/>
  <c:style val="2"/>
  <c:chart>
    <c:autoTitleDeleted val="1"/>
    <c:plotArea>
      <c:layout/>
      <c:barChart>
        <c:barDir val="col"/>
        <c:grouping val="clustered"/>
        <c:varyColors val="0"/>
        <c:ser>
          <c:idx val="0"/>
          <c:order val="0"/>
          <c:tx>
            <c:v>Success</c:v>
          </c:tx>
          <c:spPr>
            <a:solidFill>
              <a:srgbClr val="3D8DFF"/>
            </a:solidFill>
          </c:spPr>
          <c:invertIfNegative val="1"/>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4"/>
              <c:pt idx="0">
                <c:v>Beam 1</c:v>
              </c:pt>
              <c:pt idx="1">
                <c:v>Beam 4</c:v>
              </c:pt>
              <c:pt idx="2">
                <c:v>Beam 10</c:v>
              </c:pt>
              <c:pt idx="3">
                <c:v>Beam 20</c:v>
              </c:pt>
            </c:strLit>
          </c:cat>
          <c:val>
            <c:numLit>
              <c:formatCode>General</c:formatCode>
              <c:ptCount val="4"/>
              <c:pt idx="0">
                <c:v>18</c:v>
              </c:pt>
              <c:pt idx="1">
                <c:v>59.9</c:v>
              </c:pt>
              <c:pt idx="2">
                <c:v>83.3</c:v>
              </c:pt>
              <c:pt idx="3">
                <c:v>91.6</c:v>
              </c:pt>
            </c:numLit>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7C93-4107-B073-852AFECD86B2}"/>
            </c:ext>
          </c:extLst>
        </c:ser>
        <c:dLbls>
          <c:showLegendKey val="0"/>
          <c:showVal val="1"/>
          <c:showCatName val="0"/>
          <c:showSerName val="0"/>
          <c:showPercent val="0"/>
          <c:showBubbleSize val="0"/>
        </c:dLbls>
        <c:gapWidth val="70"/>
        <c:axId val="48650112"/>
        <c:axId val="48672768"/>
      </c:barChart>
      <c:catAx>
        <c:axId val="48650112"/>
        <c:scaling>
          <c:orientation val="minMax"/>
        </c:scaling>
        <c:delete val="0"/>
        <c:axPos val="b"/>
        <c:numFmt formatCode="General" sourceLinked="1"/>
        <c:majorTickMark val="none"/>
        <c:minorTickMark val="none"/>
        <c:tickLblPos val="nextTo"/>
        <c:spPr>
          <a:ln w="9525">
            <a:solidFill>
              <a:srgbClr val="B8BCC4"/>
            </a:solidFill>
            <a:prstDash val="solid"/>
          </a:ln>
        </c:spPr>
        <c:txPr>
          <a:bodyPr anchorCtr="1"/>
          <a:lstStyle/>
          <a:p>
            <a:pPr>
              <a:defRPr sz="975">
                <a:solidFill>
                  <a:srgbClr val="000000"/>
                </a:solidFill>
                <a:latin typeface="Helvetica Neue"/>
                <a:ea typeface="Helvetica Neue"/>
                <a:cs typeface="Helvetica Neue"/>
              </a:defRPr>
            </a:pPr>
            <a:endParaRPr lang="zh-CN"/>
          </a:p>
        </c:txPr>
        <c:crossAx val="48672768"/>
        <c:crosses val="autoZero"/>
        <c:auto val="1"/>
        <c:lblAlgn val="ctr"/>
        <c:lblOffset val="100"/>
        <c:noMultiLvlLbl val="0"/>
      </c:catAx>
      <c:valAx>
        <c:axId val="48672768"/>
        <c:scaling>
          <c:orientation val="minMax"/>
          <c:max val="100"/>
        </c:scaling>
        <c:delete val="0"/>
        <c:axPos val="l"/>
        <c:majorGridlines>
          <c:spPr>
            <a:ln w="9525">
              <a:solidFill>
                <a:srgbClr val="E5E7EB"/>
              </a:solidFill>
              <a:prstDash val="solid"/>
            </a:ln>
          </c:spPr>
        </c:majorGridlines>
        <c:numFmt formatCode="General" sourceLinked="1"/>
        <c:majorTickMark val="none"/>
        <c:minorTickMark val="none"/>
        <c:tickLblPos val="nextTo"/>
        <c:spPr>
          <a:ln w="0">
            <a:solidFill>
              <a:srgbClr val="FFFFFF"/>
            </a:solidFill>
            <a:prstDash val="solid"/>
          </a:ln>
        </c:spPr>
        <c:txPr>
          <a:bodyPr anchorCtr="1"/>
          <a:lstStyle/>
          <a:p>
            <a:pPr>
              <a:defRPr sz="975">
                <a:solidFill>
                  <a:srgbClr val="000000"/>
                </a:solidFill>
                <a:latin typeface="Helvetica Neue"/>
                <a:ea typeface="Helvetica Neue"/>
                <a:cs typeface="Helvetica Neue"/>
              </a:defRPr>
            </a:pPr>
            <a:endParaRPr lang="zh-CN"/>
          </a:p>
        </c:txPr>
        <c:crossAx val="48650112"/>
        <c:crosses val="autoZero"/>
        <c:crossBetween val="between"/>
        <c:majorUnit val="20"/>
      </c:valAx>
      <c:spPr>
        <a:noFill/>
        <a:ln w="0">
          <a:solidFill>
            <a:srgbClr val="FFFFFF"/>
          </a:solidFill>
          <a:prstDash val="solid"/>
        </a:ln>
      </c:spPr>
    </c:plotArea>
    <c:plotVisOnly val="1"/>
    <c:dispBlanksAs val="zero"/>
    <c:showDLblsOverMax val="1"/>
  </c:chart>
  <c:spPr>
    <a:solidFill>
      <a:srgbClr val="FFFFFF"/>
    </a:solidFill>
    <a:ln w="0">
      <a:solidFill>
        <a:srgbClr val="FFFFFF"/>
      </a:solid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Good morning. I am Xiaowen Wang from Beijing University of Posts and Telecommunications. Today I will present PIVOT, a probability-guided planner for safe network configuration updates. The main idea is to synthesize a sequence of transient intermediate states. This is important because a production network cannot simply jump from the old configuration to the target configuration. During the update, the network is still carrying traffic, so every intermediate state must also satisfy the safety constraints. PIVOT searches for useful temporary steps, and a formal verifier checks each step before it is committed.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We also analyze detour-requiring cases under three scale metrics: target edit count, affected-node count, and </a:t>
            </a:r>
            <a:r>
              <a:rPr lang="en-US" altLang="zh-CN" dirty="0"/>
              <a:t>topology size</a:t>
            </a:r>
            <a:r>
              <a:rPr dirty="0"/>
              <a:t>. Across these metrics, PIVOT has the highest success on small cases, around 59 to 70 percent. It also keeps measurable success on medium cases, around 34 to 38 percent. This gives a more detailed view of where the current search budget is most effective. More importantly, the same predictor-verifier-search mechanism is evaluated across different definitions of scale, so the analysis is consistent with the design of PIVOT.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Finally, the ablation study explains why beam search is central to PIVOT. With beam width 1, the planner is greedy, and the success rate is 18.0 percent. Increasing the beam width to 4 raises success to 59.9 percent. Wider beams continue to improve the result, reaching 83.3 percent with beam 10 and 91.6 percent with beam 20. The reason is that safety at the current step is not enough to guarantee a good full plan. Some safe prefixes may later stop making progress. Keeping backup safe prefixes gives the planner recovery points.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To conclude, PIVOT separates exploration from safety. The LLM predictor samples possible next actions from a learned probability distribution. The verifier checks whether each action is safe. The beam keeps backup safe prefixes. Together, these parts help safe update planning discover temporary detours. The key message is simple: probability guides exploration, and verification keeps the plan safe. Thank you for listening. I am happy to take questions.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To motivate the problem, network updates can be divided into two regimes. In Direct-Reordering, a safe plan can be obtained by ordering the target edits. In Detour-Requiring, this is not enough. The plan must add a helper action and later remove it. The important difficulty is that this helper action is invisible in the final target diff. Therefore, a search space that only contains target edits can miss the safe path. PIVOT is designed for this second regime. In our benchmark, it solves 34.1 percent of detour-requiring cases by proposing temporary helper steps. As a reference point, Snowcap solves 0 percent in this regime.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Before introducing PIVOT, it is useful to clarify the limitation of existing approaches. Prior work has made strong progress on safe network updates, especially on verification and synthesis. However, many methods work best when the correct plan can be built directly from the target edits. Search-based synthesis can provide strong safety guarantees, but it still needs to explore a large space of candidate executions. Under limited time budgets, aggressive pruning may miss a narrow feasible region. Reordering-based methods reduce the search space, but they are fundamentally limited when the safe transition needs temporary helper actions. This motivates a planner that can propose flexible intermediate moves, while still verifying every committed step.</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previous slide said that existing methods can miss important intermediate transitions. This BGP example shows exactly what such a transition looks like. Node 3 is the route source, and nodes 1 and 2 must stay reachable after every converged update step. Initially, node 0 relays the route. In the target state, node 4 should relay the route. A direct switch can break reachability, because node 4 is not ready to serve the clients yet. The missing move is to add a temporary bridge from node 0 to node 4. After this bridge is installed, node 4 can serve nodes 1 and 2. Then the ingress can switch, and the old sessions can be removed. This transient bridge is the key intermediate state that creates the safe path.</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Based on this observation, PIVOT plans one safe step at a time. The method has three parts. First, an LLM-based predictor samples candidate edits from the current state. This is the probability-guided part: the model distribution gives structured diversity, so both common target edits and plausible helper edits can appear in the candidate set. Second, a verifier checks applicability and safety for each candidate. Third, beam search keeps several verified-safe prefixes. In this design, probability guides exploration, </a:t>
            </a:r>
            <a:r>
              <a:rPr lang="en-US" altLang="zh-CN" dirty="0"/>
              <a:t>and</a:t>
            </a:r>
            <a:r>
              <a:rPr dirty="0"/>
              <a:t> safety stays with the verifier.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predictor is a fine-tuned LLM, and it predicts only one abstract edit at a time. Its input contains the topology, the initial configuration, the target configuration, the safety constraints, and the committed prefix. This input tells the model where the update starts, where it should end, what must remain safe, and what has already been done. The output follows a small grammar: </a:t>
            </a:r>
            <a:r>
              <a:rPr lang="en-US" altLang="zh-CN" dirty="0"/>
              <a:t>one action, </a:t>
            </a:r>
            <a:r>
              <a:t>or</a:t>
            </a:r>
            <a:r>
              <a:rPr lang="en-US"/>
              <a:t> it has been</a:t>
            </a:r>
            <a:r>
              <a:t> </a:t>
            </a:r>
            <a:r>
              <a:rPr dirty="0"/>
              <a:t>DONE. At inference time, PIVOT samples several actions from the LLM distribution. These sampled actions then go to the verifier, so the model can broaden the search without weakening correctness.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After prediction, the verifier acts as the safety gate. A proposed action is not committed immediately. It must first pass two checks. The first check is applicability: can this action be applied to the current configuration? The second check is safety: does the next state satisfy the constraints? Only actions that pass these checks enter the beam. The beam keeps several verified-safe prefixes instead of only one prefix. This is useful because a locally safe action may still lead to a dead end later. With beam search, PIVOT has bounded backtracking and can recover from such choices.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main result is organized by update regime. The full comparison includes both Direct-Reordering and Detour-Requiring cases, </a:t>
            </a:r>
            <a:r>
              <a:rPr lang="en-US" dirty="0"/>
              <a:t>and</a:t>
            </a:r>
            <a:r>
              <a:rPr dirty="0"/>
              <a:t> the key regime for PIVOT is Detour-Requiring. In these cases, the safe plan needs helper actions outside the final target diff. PIVOT finds 41 safe plans out of 120 cases, which corresponds to 34.1 percent success. This result supports the main claim of the method: when safe updates need temporary helper actions, probability-guided proposals can give the verifier useful detour steps to check.</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 natural question is whether detour cases are hard only because the plans are long. To answer this, we evaluate 49 valid cases whose average update length is below 30 steps. Snowcap solves 55.1 percent of these cases, while PIVOT solves 91.8 percent. The absolute gain is 36.7 percentage points. This shows that length is not the only source of difficulty. Even a short update can require a hidden temporary state. PIVOT helps because it searches for useful next steps, rather than only sorting the final target edits.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4FEDF093-60AA-4E12-B7B0-7029E63BAC04}"/>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APNet '26</a:t>
            </a:r>
          </a:p>
        </p:txBody>
      </p:sp>
      <p:sp>
        <p:nvSpPr>
          <p:cNvPr id="2" name="矩形 1">
            <a:extLst>
              <a:ext uri="{FF2B5EF4-FFF2-40B4-BE49-F238E27FC236}">
                <a16:creationId xmlns:a16="http://schemas.microsoft.com/office/drawing/2014/main" id="{27E57C0E-5C6D-49C6-8E34-12379C0B7D59}"/>
              </a:ext>
            </a:extLst>
          </p:cNvPr>
          <p:cNvSpPr>
            <a:spLocks noGrp="1"/>
          </p:cNvSpPr>
          <p:nvPr/>
        </p:nvSpPr>
        <p:spPr>
          <a:xfrm>
            <a:off x="666750" y="742950"/>
            <a:ext cx="2476500" cy="552450"/>
          </a:xfrm>
          <a:prstGeom prst="rect">
            <a:avLst/>
          </a:prstGeom>
          <a:noFill/>
          <a:ln w="0">
            <a:noFill/>
            <a:prstDash val="solid"/>
          </a:ln>
        </p:spPr>
        <p:txBody>
          <a:bodyPr anchor="t"/>
          <a:lstStyle/>
          <a:p>
            <a:pPr algn="l">
              <a:defRPr sz="2550" b="1">
                <a:solidFill>
                  <a:srgbClr val="000000"/>
                </a:solidFill>
              </a:defRPr>
            </a:pPr>
            <a:r>
              <a:rPr sz="2550" b="1">
                <a:solidFill>
                  <a:srgbClr val="000000"/>
                </a:solidFill>
              </a:rPr>
              <a:t>PIVOT</a:t>
            </a:r>
          </a:p>
        </p:txBody>
      </p:sp>
      <p:sp>
        <p:nvSpPr>
          <p:cNvPr id="3" name="矩形 2">
            <a:extLst>
              <a:ext uri="{FF2B5EF4-FFF2-40B4-BE49-F238E27FC236}">
                <a16:creationId xmlns:a16="http://schemas.microsoft.com/office/drawing/2014/main" id="{076724AC-0751-40D1-B493-47436C46029B}"/>
              </a:ext>
            </a:extLst>
          </p:cNvPr>
          <p:cNvSpPr>
            <a:spLocks noGrp="1"/>
          </p:cNvSpPr>
          <p:nvPr/>
        </p:nvSpPr>
        <p:spPr>
          <a:xfrm>
            <a:off x="666750" y="2209800"/>
            <a:ext cx="9239250" cy="1600200"/>
          </a:xfrm>
          <a:prstGeom prst="rect">
            <a:avLst/>
          </a:prstGeom>
          <a:noFill/>
          <a:ln w="0">
            <a:noFill/>
            <a:prstDash val="solid"/>
          </a:ln>
        </p:spPr>
        <p:txBody>
          <a:bodyPr anchor="t"/>
          <a:lstStyle/>
          <a:p>
            <a:pPr algn="l">
              <a:defRPr sz="3600" b="1">
                <a:solidFill>
                  <a:srgbClr val="000000"/>
                </a:solidFill>
              </a:defRPr>
            </a:pPr>
            <a:r>
              <a:rPr sz="3600" b="1">
                <a:solidFill>
                  <a:srgbClr val="000000"/>
                </a:solidFill>
              </a:rPr>
              <a:t>Probability-Guided Synthesis of Network Updates via Transient Intermediate States</a:t>
            </a:r>
          </a:p>
        </p:txBody>
      </p:sp>
      <p:sp>
        <p:nvSpPr>
          <p:cNvPr id="4" name="矩形 3">
            <a:extLst>
              <a:ext uri="{FF2B5EF4-FFF2-40B4-BE49-F238E27FC236}">
                <a16:creationId xmlns:a16="http://schemas.microsoft.com/office/drawing/2014/main" id="{43BDFB1E-67A3-49E7-ADCD-4EFD4F4E1E31}"/>
              </a:ext>
            </a:extLst>
          </p:cNvPr>
          <p:cNvSpPr>
            <a:spLocks noGrp="1"/>
          </p:cNvSpPr>
          <p:nvPr/>
        </p:nvSpPr>
        <p:spPr>
          <a:xfrm>
            <a:off x="685800" y="4819650"/>
            <a:ext cx="6191250" cy="323850"/>
          </a:xfrm>
          <a:prstGeom prst="rect">
            <a:avLst/>
          </a:prstGeom>
          <a:noFill/>
          <a:ln w="0">
            <a:noFill/>
            <a:prstDash val="solid"/>
          </a:ln>
        </p:spPr>
        <p:txBody>
          <a:bodyPr anchor="t"/>
          <a:lstStyle/>
          <a:p>
            <a:pPr algn="l">
              <a:defRPr sz="1800" b="0">
                <a:solidFill>
                  <a:srgbClr val="525866"/>
                </a:solidFill>
              </a:defRPr>
            </a:pPr>
            <a:r>
              <a:rPr sz="1800" b="0">
                <a:solidFill>
                  <a:srgbClr val="525866"/>
                </a:solidFill>
              </a:rPr>
              <a:t>Xiaowen Wang, Haifeng Sun</a:t>
            </a:r>
          </a:p>
        </p:txBody>
      </p:sp>
      <p:sp>
        <p:nvSpPr>
          <p:cNvPr id="5" name="矩形 4">
            <a:extLst>
              <a:ext uri="{FF2B5EF4-FFF2-40B4-BE49-F238E27FC236}">
                <a16:creationId xmlns:a16="http://schemas.microsoft.com/office/drawing/2014/main" id="{1F7A0389-2BDA-4C2C-9D01-9D190D2372F6}"/>
              </a:ext>
            </a:extLst>
          </p:cNvPr>
          <p:cNvSpPr>
            <a:spLocks noGrp="1"/>
          </p:cNvSpPr>
          <p:nvPr/>
        </p:nvSpPr>
        <p:spPr>
          <a:xfrm>
            <a:off x="685800" y="5219700"/>
            <a:ext cx="6858000" cy="323850"/>
          </a:xfrm>
          <a:prstGeom prst="rect">
            <a:avLst/>
          </a:prstGeom>
          <a:noFill/>
          <a:ln w="0">
            <a:noFill/>
            <a:prstDash val="solid"/>
          </a:ln>
        </p:spPr>
        <p:txBody>
          <a:bodyPr anchor="t"/>
          <a:lstStyle/>
          <a:p>
            <a:pPr algn="l">
              <a:defRPr sz="1800" b="0">
                <a:solidFill>
                  <a:srgbClr val="525866"/>
                </a:solidFill>
              </a:defRPr>
            </a:pPr>
            <a:r>
              <a:rPr sz="1800" b="0">
                <a:solidFill>
                  <a:srgbClr val="525866"/>
                </a:solidFill>
              </a:rPr>
              <a:t>Beijing University of Posts and Telecommunications</a:t>
            </a:r>
          </a:p>
        </p:txBody>
      </p:sp>
      <p:sp>
        <p:nvSpPr>
          <p:cNvPr id="6" name="矩形 5">
            <a:extLst>
              <a:ext uri="{FF2B5EF4-FFF2-40B4-BE49-F238E27FC236}">
                <a16:creationId xmlns:a16="http://schemas.microsoft.com/office/drawing/2014/main" id="{149164AA-1AE5-4E11-94FC-6E820F997346}"/>
              </a:ext>
            </a:extLst>
          </p:cNvPr>
          <p:cNvSpPr>
            <a:spLocks noGrp="1"/>
          </p:cNvSpPr>
          <p:nvPr/>
        </p:nvSpPr>
        <p:spPr>
          <a:xfrm>
            <a:off x="685800" y="5619750"/>
            <a:ext cx="7429500" cy="323850"/>
          </a:xfrm>
          <a:prstGeom prst="rect">
            <a:avLst/>
          </a:prstGeom>
          <a:noFill/>
          <a:ln w="0">
            <a:noFill/>
            <a:prstDash val="solid"/>
          </a:ln>
        </p:spPr>
        <p:txBody>
          <a:bodyPr anchor="t"/>
          <a:lstStyle/>
          <a:p>
            <a:pPr algn="l">
              <a:defRPr sz="1800" b="0">
                <a:solidFill>
                  <a:srgbClr val="525866"/>
                </a:solidFill>
              </a:defRPr>
            </a:pPr>
            <a:r>
              <a:rPr sz="1800" b="0" dirty="0">
                <a:solidFill>
                  <a:srgbClr val="525866"/>
                </a:solidFill>
              </a:rPr>
              <a:t>The 10th Asia-Pacific Workshop on Networking, 2026</a:t>
            </a:r>
          </a:p>
        </p:txBody>
      </p:sp>
      <p:pic>
        <p:nvPicPr>
          <p:cNvPr id="8" name="图片 7">
            <a:extLst>
              <a:ext uri="{FF2B5EF4-FFF2-40B4-BE49-F238E27FC236}">
                <a16:creationId xmlns:a16="http://schemas.microsoft.com/office/drawing/2014/main" id="{8CC5B301-E2F5-F3BF-B322-23ACF703F428}"/>
              </a:ext>
            </a:extLst>
          </p:cNvPr>
          <p:cNvPicPr>
            <a:picLocks noChangeAspect="1"/>
          </p:cNvPicPr>
          <p:nvPr/>
        </p:nvPicPr>
        <p:blipFill>
          <a:blip r:embed="rId3"/>
          <a:stretch>
            <a:fillRect/>
          </a:stretch>
        </p:blipFill>
        <p:spPr>
          <a:xfrm>
            <a:off x="8014668" y="3827415"/>
            <a:ext cx="2116185" cy="2116185"/>
          </a:xfrm>
          <a:prstGeom prst="rect">
            <a:avLst/>
          </a:prstGeom>
        </p:spPr>
      </p:pic>
    </p:spTree>
    <p:extLst>
      <p:ext uri="{BB962C8B-B14F-4D97-AF65-F5344CB8AC3E}">
        <p14:creationId xmlns:p14="http://schemas.microsoft.com/office/powerpoint/2010/main" val="1720149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11186AB8-80D6-4FDE-9E89-E01500C55FAE}"/>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10</a:t>
            </a:r>
          </a:p>
        </p:txBody>
      </p:sp>
      <p:sp>
        <p:nvSpPr>
          <p:cNvPr id="2" name="矩形 1">
            <a:extLst>
              <a:ext uri="{FF2B5EF4-FFF2-40B4-BE49-F238E27FC236}">
                <a16:creationId xmlns:a16="http://schemas.microsoft.com/office/drawing/2014/main" id="{9202E2F2-4062-45A1-8E66-F80931F11ADF}"/>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Detour success tracks search-space size</a:t>
            </a:r>
          </a:p>
        </p:txBody>
      </p:sp>
      <p:graphicFrame>
        <p:nvGraphicFramePr>
          <p:cNvPr id="12" name="Chart"/>
          <p:cNvGraphicFramePr/>
          <p:nvPr/>
        </p:nvGraphicFramePr>
        <p:xfrm>
          <a:off x="533400" y="1381125"/>
          <a:ext cx="7000875" cy="4333875"/>
        </p:xfrm>
        <a:graphic>
          <a:graphicData uri="http://schemas.openxmlformats.org/drawingml/2006/chart">
            <c:chart xmlns:c="http://schemas.openxmlformats.org/drawingml/2006/chart" xmlns:r="http://schemas.openxmlformats.org/officeDocument/2006/relationships" r:id="rId3"/>
          </a:graphicData>
        </a:graphic>
      </p:graphicFrame>
      <p:sp>
        <p:nvSpPr>
          <p:cNvPr id="4" name="矩形: 圆角 3">
            <a:extLst>
              <a:ext uri="{FF2B5EF4-FFF2-40B4-BE49-F238E27FC236}">
                <a16:creationId xmlns:a16="http://schemas.microsoft.com/office/drawing/2014/main" id="{6006ABD2-51B7-4F7D-B3FB-51D4E02C96CA}"/>
              </a:ext>
            </a:extLst>
          </p:cNvPr>
          <p:cNvSpPr>
            <a:spLocks noGrp="1"/>
          </p:cNvSpPr>
          <p:nvPr/>
        </p:nvSpPr>
        <p:spPr>
          <a:xfrm>
            <a:off x="8096250" y="1809750"/>
            <a:ext cx="3143250" cy="2571750"/>
          </a:xfrm>
          <a:prstGeom prst="roundRect">
            <a:avLst>
              <a:gd name="adj" fmla="val 741"/>
            </a:avLst>
          </a:prstGeom>
          <a:solidFill>
            <a:srgbClr val="F7F8FA"/>
          </a:solidFill>
          <a:ln w="9525">
            <a:solidFill>
              <a:srgbClr val="E0E3E8"/>
            </a:solidFill>
            <a:prstDash val="solid"/>
          </a:ln>
        </p:spPr>
      </p:sp>
      <p:sp>
        <p:nvSpPr>
          <p:cNvPr id="5" name="矩形 4">
            <a:extLst>
              <a:ext uri="{FF2B5EF4-FFF2-40B4-BE49-F238E27FC236}">
                <a16:creationId xmlns:a16="http://schemas.microsoft.com/office/drawing/2014/main" id="{AA11441D-F2D5-4C4C-AFEA-78A301345388}"/>
              </a:ext>
            </a:extLst>
          </p:cNvPr>
          <p:cNvSpPr>
            <a:spLocks noGrp="1"/>
          </p:cNvSpPr>
          <p:nvPr/>
        </p:nvSpPr>
        <p:spPr>
          <a:xfrm>
            <a:off x="8362950" y="2095500"/>
            <a:ext cx="1714500" cy="323850"/>
          </a:xfrm>
          <a:prstGeom prst="rect">
            <a:avLst/>
          </a:prstGeom>
          <a:noFill/>
          <a:ln w="0">
            <a:noFill/>
            <a:prstDash val="solid"/>
          </a:ln>
        </p:spPr>
        <p:txBody>
          <a:bodyPr anchor="t"/>
          <a:lstStyle/>
          <a:p>
            <a:pPr algn="l">
              <a:defRPr sz="2025" b="1">
                <a:solidFill>
                  <a:srgbClr val="000000"/>
                </a:solidFill>
              </a:defRPr>
            </a:pPr>
            <a:r>
              <a:rPr sz="2025" b="1">
                <a:solidFill>
                  <a:srgbClr val="000000"/>
                </a:solidFill>
              </a:rPr>
              <a:t>Scale view</a:t>
            </a:r>
          </a:p>
        </p:txBody>
      </p:sp>
      <p:sp>
        <p:nvSpPr>
          <p:cNvPr id="6" name="矩形 5">
            <a:extLst>
              <a:ext uri="{FF2B5EF4-FFF2-40B4-BE49-F238E27FC236}">
                <a16:creationId xmlns:a16="http://schemas.microsoft.com/office/drawing/2014/main" id="{BCA1C819-9924-445F-9CDD-E684EF7B9217}"/>
              </a:ext>
            </a:extLst>
          </p:cNvPr>
          <p:cNvSpPr>
            <a:spLocks noGrp="1"/>
          </p:cNvSpPr>
          <p:nvPr/>
        </p:nvSpPr>
        <p:spPr>
          <a:xfrm>
            <a:off x="8362950" y="2781300"/>
            <a:ext cx="2381250" cy="523875"/>
          </a:xfrm>
          <a:prstGeom prst="rect">
            <a:avLst/>
          </a:prstGeom>
          <a:noFill/>
          <a:ln w="0">
            <a:noFill/>
            <a:prstDash val="solid"/>
          </a:ln>
        </p:spPr>
        <p:txBody>
          <a:bodyPr anchor="t"/>
          <a:lstStyle/>
          <a:p>
            <a:pPr algn="l">
              <a:defRPr sz="1725" b="0">
                <a:solidFill>
                  <a:srgbClr val="000000"/>
                </a:solidFill>
              </a:defRPr>
            </a:pPr>
            <a:r>
              <a:rPr sz="1725" b="0">
                <a:solidFill>
                  <a:srgbClr val="000000"/>
                </a:solidFill>
              </a:rPr>
              <a:t>Small: 59-70%</a:t>
            </a:r>
          </a:p>
        </p:txBody>
      </p:sp>
      <p:sp>
        <p:nvSpPr>
          <p:cNvPr id="7" name="矩形 6">
            <a:extLst>
              <a:ext uri="{FF2B5EF4-FFF2-40B4-BE49-F238E27FC236}">
                <a16:creationId xmlns:a16="http://schemas.microsoft.com/office/drawing/2014/main" id="{BE1A672F-158B-4A84-94B1-977A91EA186F}"/>
              </a:ext>
            </a:extLst>
          </p:cNvPr>
          <p:cNvSpPr>
            <a:spLocks noGrp="1"/>
          </p:cNvSpPr>
          <p:nvPr/>
        </p:nvSpPr>
        <p:spPr>
          <a:xfrm>
            <a:off x="8362950" y="3333750"/>
            <a:ext cx="2381250" cy="523875"/>
          </a:xfrm>
          <a:prstGeom prst="rect">
            <a:avLst/>
          </a:prstGeom>
          <a:noFill/>
          <a:ln w="0">
            <a:noFill/>
            <a:prstDash val="solid"/>
          </a:ln>
        </p:spPr>
        <p:txBody>
          <a:bodyPr anchor="t"/>
          <a:lstStyle/>
          <a:p>
            <a:pPr algn="l">
              <a:defRPr sz="1725" b="0">
                <a:solidFill>
                  <a:srgbClr val="000000"/>
                </a:solidFill>
              </a:defRPr>
            </a:pPr>
            <a:r>
              <a:rPr sz="1725" b="0">
                <a:solidFill>
                  <a:srgbClr val="000000"/>
                </a:solidFill>
              </a:rPr>
              <a:t>Medium: 34-38%</a:t>
            </a:r>
          </a:p>
        </p:txBody>
      </p:sp>
      <p:sp>
        <p:nvSpPr>
          <p:cNvPr id="8" name="矩形 7">
            <a:extLst>
              <a:ext uri="{FF2B5EF4-FFF2-40B4-BE49-F238E27FC236}">
                <a16:creationId xmlns:a16="http://schemas.microsoft.com/office/drawing/2014/main" id="{CE1366E6-05DF-4E13-8D18-94B0C7083B5C}"/>
              </a:ext>
            </a:extLst>
          </p:cNvPr>
          <p:cNvSpPr>
            <a:spLocks noGrp="1"/>
          </p:cNvSpPr>
          <p:nvPr/>
        </p:nvSpPr>
        <p:spPr>
          <a:xfrm>
            <a:off x="8362950" y="3886200"/>
            <a:ext cx="2381250" cy="523875"/>
          </a:xfrm>
          <a:prstGeom prst="rect">
            <a:avLst/>
          </a:prstGeom>
          <a:noFill/>
          <a:ln w="0">
            <a:noFill/>
            <a:prstDash val="solid"/>
          </a:ln>
        </p:spPr>
        <p:txBody>
          <a:bodyPr anchor="t"/>
          <a:lstStyle/>
          <a:p>
            <a:pPr algn="l">
              <a:defRPr sz="1725" b="0">
                <a:solidFill>
                  <a:srgbClr val="000000"/>
                </a:solidFill>
              </a:defRPr>
            </a:pPr>
            <a:r>
              <a:rPr sz="1725" b="0">
                <a:solidFill>
                  <a:srgbClr val="000000"/>
                </a:solidFill>
              </a:rPr>
              <a:t>Large: about 8%</a:t>
            </a:r>
          </a:p>
        </p:txBody>
      </p:sp>
      <p:sp>
        <p:nvSpPr>
          <p:cNvPr id="9" name="矩形 8">
            <a:extLst>
              <a:ext uri="{FF2B5EF4-FFF2-40B4-BE49-F238E27FC236}">
                <a16:creationId xmlns:a16="http://schemas.microsoft.com/office/drawing/2014/main" id="{AF508B47-DD1E-4B13-BFFD-4CDFF440F522}"/>
              </a:ext>
            </a:extLst>
          </p:cNvPr>
          <p:cNvSpPr>
            <a:spLocks noGrp="1"/>
          </p:cNvSpPr>
          <p:nvPr/>
        </p:nvSpPr>
        <p:spPr>
          <a:xfrm>
            <a:off x="8096250" y="4953000"/>
            <a:ext cx="3286125" cy="609600"/>
          </a:xfrm>
          <a:prstGeom prst="rect">
            <a:avLst/>
          </a:prstGeom>
          <a:noFill/>
          <a:ln w="0">
            <a:noFill/>
            <a:prstDash val="solid"/>
          </a:ln>
        </p:spPr>
        <p:txBody>
          <a:bodyPr anchor="t"/>
          <a:lstStyle/>
          <a:p>
            <a:pPr algn="l">
              <a:defRPr sz="1875" b="1">
                <a:solidFill>
                  <a:srgbClr val="3D8DFF"/>
                </a:solidFill>
              </a:defRPr>
            </a:pPr>
            <a:r>
              <a:rPr sz="1875" b="1">
                <a:solidFill>
                  <a:srgbClr val="3D8DFF"/>
                </a:solidFill>
              </a:rPr>
              <a:t>The same mechanism is evaluated across three scale metrics.</a:t>
            </a:r>
          </a:p>
        </p:txBody>
      </p:sp>
    </p:spTree>
    <p:extLst>
      <p:ext uri="{BB962C8B-B14F-4D97-AF65-F5344CB8AC3E}">
        <p14:creationId xmlns:p14="http://schemas.microsoft.com/office/powerpoint/2010/main" val="1533893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A0DDBD51-E0D5-45BF-8B59-338E2AC311A5}"/>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11</a:t>
            </a:r>
          </a:p>
        </p:txBody>
      </p:sp>
      <p:sp>
        <p:nvSpPr>
          <p:cNvPr id="2" name="矩形 1">
            <a:extLst>
              <a:ext uri="{FF2B5EF4-FFF2-40B4-BE49-F238E27FC236}">
                <a16:creationId xmlns:a16="http://schemas.microsoft.com/office/drawing/2014/main" id="{12DD40CA-4BF5-4397-ABEE-D60A0F4E0728}"/>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Beam search is central to PIVOT</a:t>
            </a:r>
          </a:p>
        </p:txBody>
      </p:sp>
      <p:graphicFrame>
        <p:nvGraphicFramePr>
          <p:cNvPr id="12" name="Chart"/>
          <p:cNvGraphicFramePr/>
          <p:nvPr/>
        </p:nvGraphicFramePr>
        <p:xfrm>
          <a:off x="619125" y="1524000"/>
          <a:ext cx="6048375" cy="4095750"/>
        </p:xfrm>
        <a:graphic>
          <a:graphicData uri="http://schemas.openxmlformats.org/drawingml/2006/chart">
            <c:chart xmlns:c="http://schemas.openxmlformats.org/drawingml/2006/chart" xmlns:r="http://schemas.openxmlformats.org/officeDocument/2006/relationships" r:id="rId3"/>
          </a:graphicData>
        </a:graphic>
      </p:graphicFrame>
      <p:sp>
        <p:nvSpPr>
          <p:cNvPr id="4" name="矩形: 圆角 3">
            <a:extLst>
              <a:ext uri="{FF2B5EF4-FFF2-40B4-BE49-F238E27FC236}">
                <a16:creationId xmlns:a16="http://schemas.microsoft.com/office/drawing/2014/main" id="{9F92C25A-B0AB-4D53-A56E-A39B390A741B}"/>
              </a:ext>
            </a:extLst>
          </p:cNvPr>
          <p:cNvSpPr>
            <a:spLocks noGrp="1"/>
          </p:cNvSpPr>
          <p:nvPr/>
        </p:nvSpPr>
        <p:spPr>
          <a:xfrm>
            <a:off x="7410450" y="1905000"/>
            <a:ext cx="3667125" cy="1066800"/>
          </a:xfrm>
          <a:prstGeom prst="roundRect">
            <a:avLst>
              <a:gd name="adj" fmla="val 1786"/>
            </a:avLst>
          </a:prstGeom>
          <a:solidFill>
            <a:srgbClr val="EEF6FF"/>
          </a:solidFill>
          <a:ln w="9525">
            <a:solidFill>
              <a:srgbClr val="E0E3E8"/>
            </a:solidFill>
            <a:prstDash val="solid"/>
          </a:ln>
        </p:spPr>
      </p:sp>
      <p:sp>
        <p:nvSpPr>
          <p:cNvPr id="5" name="矩形 4">
            <a:extLst>
              <a:ext uri="{FF2B5EF4-FFF2-40B4-BE49-F238E27FC236}">
                <a16:creationId xmlns:a16="http://schemas.microsoft.com/office/drawing/2014/main" id="{EEAEA039-2423-420D-B00E-CB249A001BE8}"/>
              </a:ext>
            </a:extLst>
          </p:cNvPr>
          <p:cNvSpPr>
            <a:spLocks noGrp="1"/>
          </p:cNvSpPr>
          <p:nvPr/>
        </p:nvSpPr>
        <p:spPr>
          <a:xfrm>
            <a:off x="7677150" y="2152650"/>
            <a:ext cx="2905125" cy="400050"/>
          </a:xfrm>
          <a:prstGeom prst="rect">
            <a:avLst/>
          </a:prstGeom>
          <a:noFill/>
          <a:ln w="0">
            <a:noFill/>
            <a:prstDash val="solid"/>
          </a:ln>
        </p:spPr>
        <p:txBody>
          <a:bodyPr anchor="t"/>
          <a:lstStyle/>
          <a:p>
            <a:pPr algn="l">
              <a:defRPr sz="2550" b="1">
                <a:solidFill>
                  <a:srgbClr val="3D8DFF"/>
                </a:solidFill>
              </a:defRPr>
            </a:pPr>
            <a:r>
              <a:rPr sz="2550" b="1">
                <a:solidFill>
                  <a:srgbClr val="3D8DFF"/>
                </a:solidFill>
              </a:rPr>
              <a:t>18.0% -&gt; 59.9%</a:t>
            </a:r>
          </a:p>
        </p:txBody>
      </p:sp>
      <p:sp>
        <p:nvSpPr>
          <p:cNvPr id="6" name="矩形 5">
            <a:extLst>
              <a:ext uri="{FF2B5EF4-FFF2-40B4-BE49-F238E27FC236}">
                <a16:creationId xmlns:a16="http://schemas.microsoft.com/office/drawing/2014/main" id="{6A30CD1E-3D75-49AF-AC02-1899036C2B94}"/>
              </a:ext>
            </a:extLst>
          </p:cNvPr>
          <p:cNvSpPr>
            <a:spLocks noGrp="1"/>
          </p:cNvSpPr>
          <p:nvPr/>
        </p:nvSpPr>
        <p:spPr>
          <a:xfrm>
            <a:off x="7677150" y="2647950"/>
            <a:ext cx="2381250" cy="247650"/>
          </a:xfrm>
          <a:prstGeom prst="rect">
            <a:avLst/>
          </a:prstGeom>
          <a:noFill/>
          <a:ln w="0">
            <a:noFill/>
            <a:prstDash val="solid"/>
          </a:ln>
        </p:spPr>
        <p:txBody>
          <a:bodyPr anchor="t"/>
          <a:lstStyle/>
          <a:p>
            <a:pPr algn="l">
              <a:defRPr sz="1350" b="0">
                <a:solidFill>
                  <a:srgbClr val="525866"/>
                </a:solidFill>
              </a:defRPr>
            </a:pPr>
            <a:r>
              <a:rPr sz="1350" b="0">
                <a:solidFill>
                  <a:srgbClr val="525866"/>
                </a:solidFill>
              </a:rPr>
              <a:t>Beam 1 to beam 4</a:t>
            </a:r>
          </a:p>
        </p:txBody>
      </p:sp>
      <p:sp>
        <p:nvSpPr>
          <p:cNvPr id="7" name="矩形: 圆角 6">
            <a:extLst>
              <a:ext uri="{FF2B5EF4-FFF2-40B4-BE49-F238E27FC236}">
                <a16:creationId xmlns:a16="http://schemas.microsoft.com/office/drawing/2014/main" id="{F6C23682-6162-47EB-944C-F5F4E670E087}"/>
              </a:ext>
            </a:extLst>
          </p:cNvPr>
          <p:cNvSpPr>
            <a:spLocks noGrp="1"/>
          </p:cNvSpPr>
          <p:nvPr/>
        </p:nvSpPr>
        <p:spPr>
          <a:xfrm>
            <a:off x="7410450" y="3352799"/>
            <a:ext cx="3667125" cy="1833797"/>
          </a:xfrm>
          <a:prstGeom prst="roundRect">
            <a:avLst>
              <a:gd name="adj" fmla="val 1370"/>
            </a:avLst>
          </a:prstGeom>
          <a:solidFill>
            <a:srgbClr val="F7F8FA"/>
          </a:solidFill>
          <a:ln w="9525">
            <a:solidFill>
              <a:srgbClr val="E0E3E8"/>
            </a:solidFill>
            <a:prstDash val="solid"/>
          </a:ln>
        </p:spPr>
      </p:sp>
      <p:sp>
        <p:nvSpPr>
          <p:cNvPr id="8" name="矩形 7">
            <a:extLst>
              <a:ext uri="{FF2B5EF4-FFF2-40B4-BE49-F238E27FC236}">
                <a16:creationId xmlns:a16="http://schemas.microsoft.com/office/drawing/2014/main" id="{4BE83AB4-B734-448A-B20E-7EF857EBF0E9}"/>
              </a:ext>
            </a:extLst>
          </p:cNvPr>
          <p:cNvSpPr>
            <a:spLocks noGrp="1"/>
          </p:cNvSpPr>
          <p:nvPr/>
        </p:nvSpPr>
        <p:spPr>
          <a:xfrm>
            <a:off x="7677150" y="3638550"/>
            <a:ext cx="2381250" cy="323850"/>
          </a:xfrm>
          <a:prstGeom prst="rect">
            <a:avLst/>
          </a:prstGeom>
          <a:noFill/>
          <a:ln w="0">
            <a:noFill/>
            <a:prstDash val="solid"/>
          </a:ln>
        </p:spPr>
        <p:txBody>
          <a:bodyPr anchor="t"/>
          <a:lstStyle/>
          <a:p>
            <a:pPr algn="l">
              <a:defRPr sz="2025" b="1">
                <a:solidFill>
                  <a:srgbClr val="000000"/>
                </a:solidFill>
              </a:defRPr>
            </a:pPr>
            <a:r>
              <a:rPr sz="2025" b="1">
                <a:solidFill>
                  <a:srgbClr val="000000"/>
                </a:solidFill>
              </a:rPr>
              <a:t>Why it helps</a:t>
            </a:r>
          </a:p>
        </p:txBody>
      </p:sp>
      <p:sp>
        <p:nvSpPr>
          <p:cNvPr id="9" name="矩形 8">
            <a:extLst>
              <a:ext uri="{FF2B5EF4-FFF2-40B4-BE49-F238E27FC236}">
                <a16:creationId xmlns:a16="http://schemas.microsoft.com/office/drawing/2014/main" id="{AF9D8A45-6710-4D6A-9CC2-1C67EFEC8C51}"/>
              </a:ext>
            </a:extLst>
          </p:cNvPr>
          <p:cNvSpPr>
            <a:spLocks noGrp="1"/>
          </p:cNvSpPr>
          <p:nvPr/>
        </p:nvSpPr>
        <p:spPr>
          <a:xfrm>
            <a:off x="7677150" y="4133850"/>
            <a:ext cx="2857500" cy="457200"/>
          </a:xfrm>
          <a:prstGeom prst="rect">
            <a:avLst/>
          </a:prstGeom>
          <a:noFill/>
          <a:ln w="0">
            <a:noFill/>
            <a:prstDash val="solid"/>
          </a:ln>
        </p:spPr>
        <p:txBody>
          <a:bodyPr anchor="t"/>
          <a:lstStyle/>
          <a:p>
            <a:pPr algn="l">
              <a:defRPr sz="1575" b="0">
                <a:solidFill>
                  <a:srgbClr val="000000"/>
                </a:solidFill>
              </a:defRPr>
            </a:pPr>
            <a:r>
              <a:rPr sz="1575" b="0">
                <a:solidFill>
                  <a:srgbClr val="000000"/>
                </a:solidFill>
              </a:rPr>
              <a:t>A safe next step can still lead to a dead end. Backup prefixes give recovery points.</a:t>
            </a:r>
          </a:p>
        </p:txBody>
      </p:sp>
    </p:spTree>
    <p:extLst>
      <p:ext uri="{BB962C8B-B14F-4D97-AF65-F5344CB8AC3E}">
        <p14:creationId xmlns:p14="http://schemas.microsoft.com/office/powerpoint/2010/main" val="243718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857E46B-4937-42E7-ADD7-5F1144351FB4}"/>
              </a:ext>
            </a:extLst>
          </p:cNvPr>
          <p:cNvSpPr>
            <a:spLocks noGrp="1"/>
          </p:cNvSpPr>
          <p:nvPr/>
        </p:nvSpPr>
        <p:spPr>
          <a:xfrm>
            <a:off x="0" y="2724150"/>
            <a:ext cx="12192000" cy="914400"/>
          </a:xfrm>
          <a:prstGeom prst="rect">
            <a:avLst/>
          </a:prstGeom>
          <a:noFill/>
          <a:ln w="0">
            <a:noFill/>
            <a:prstDash val="solid"/>
          </a:ln>
        </p:spPr>
        <p:txBody>
          <a:bodyPr anchor="t"/>
          <a:lstStyle/>
          <a:p>
            <a:pPr algn="ctr">
              <a:defRPr sz="5400" b="1">
                <a:solidFill>
                  <a:srgbClr val="000000"/>
                </a:solidFill>
              </a:defRPr>
            </a:pPr>
            <a:r>
              <a:rPr sz="5400" b="1">
                <a:solidFill>
                  <a:srgbClr val="000000"/>
                </a:solidFill>
              </a:rPr>
              <a:t>Q&amp;A</a:t>
            </a:r>
          </a:p>
        </p:txBody>
      </p:sp>
    </p:spTree>
    <p:extLst>
      <p:ext uri="{BB962C8B-B14F-4D97-AF65-F5344CB8AC3E}">
        <p14:creationId xmlns:p14="http://schemas.microsoft.com/office/powerpoint/2010/main" val="1622415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657E5673-146A-44BB-A4A1-0822842B2E2F}"/>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2</a:t>
            </a:r>
          </a:p>
        </p:txBody>
      </p:sp>
      <p:sp>
        <p:nvSpPr>
          <p:cNvPr id="2" name="矩形 1">
            <a:extLst>
              <a:ext uri="{FF2B5EF4-FFF2-40B4-BE49-F238E27FC236}">
                <a16:creationId xmlns:a16="http://schemas.microsoft.com/office/drawing/2014/main" id="{ECD474E7-69ED-40A9-B1ED-9F26E091ED35}"/>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Safe updates can need temporary detours</a:t>
            </a:r>
          </a:p>
        </p:txBody>
      </p:sp>
      <p:sp>
        <p:nvSpPr>
          <p:cNvPr id="3" name="矩形 2">
            <a:extLst>
              <a:ext uri="{FF2B5EF4-FFF2-40B4-BE49-F238E27FC236}">
                <a16:creationId xmlns:a16="http://schemas.microsoft.com/office/drawing/2014/main" id="{EDEBB967-B346-42E4-9714-EECD6E2EB406}"/>
              </a:ext>
            </a:extLst>
          </p:cNvPr>
          <p:cNvSpPr>
            <a:spLocks noGrp="1"/>
          </p:cNvSpPr>
          <p:nvPr/>
        </p:nvSpPr>
        <p:spPr>
          <a:xfrm>
            <a:off x="390525" y="1295400"/>
            <a:ext cx="10668000" cy="495300"/>
          </a:xfrm>
          <a:prstGeom prst="rect">
            <a:avLst/>
          </a:prstGeom>
          <a:noFill/>
          <a:ln w="0">
            <a:noFill/>
            <a:prstDash val="solid"/>
          </a:ln>
        </p:spPr>
        <p:txBody>
          <a:bodyPr anchor="t"/>
          <a:lstStyle/>
          <a:p>
            <a:pPr algn="l">
              <a:defRPr sz="1650" b="0">
                <a:solidFill>
                  <a:srgbClr val="525866"/>
                </a:solidFill>
              </a:defRPr>
            </a:pPr>
            <a:r>
              <a:rPr sz="1650" b="0">
                <a:solidFill>
                  <a:srgbClr val="525866"/>
                </a:solidFill>
              </a:rPr>
              <a:t>A safe plan may need a helper action outside the final target diff.</a:t>
            </a:r>
          </a:p>
        </p:txBody>
      </p:sp>
      <p:sp>
        <p:nvSpPr>
          <p:cNvPr id="4" name="矩形 3">
            <a:extLst>
              <a:ext uri="{FF2B5EF4-FFF2-40B4-BE49-F238E27FC236}">
                <a16:creationId xmlns:a16="http://schemas.microsoft.com/office/drawing/2014/main" id="{B7679890-CA4E-41C8-8447-4E6D91BA15CE}"/>
              </a:ext>
            </a:extLst>
          </p:cNvPr>
          <p:cNvSpPr>
            <a:spLocks noGrp="1"/>
          </p:cNvSpPr>
          <p:nvPr/>
        </p:nvSpPr>
        <p:spPr>
          <a:xfrm>
            <a:off x="666750" y="2076450"/>
            <a:ext cx="3619500" cy="323850"/>
          </a:xfrm>
          <a:prstGeom prst="rect">
            <a:avLst/>
          </a:prstGeom>
          <a:noFill/>
          <a:ln w="0">
            <a:noFill/>
            <a:prstDash val="solid"/>
          </a:ln>
        </p:spPr>
        <p:txBody>
          <a:bodyPr anchor="t"/>
          <a:lstStyle/>
          <a:p>
            <a:pPr algn="l">
              <a:defRPr sz="2025" b="1">
                <a:solidFill>
                  <a:srgbClr val="000000"/>
                </a:solidFill>
              </a:defRPr>
            </a:pPr>
            <a:r>
              <a:rPr sz="2025" b="1">
                <a:solidFill>
                  <a:srgbClr val="000000"/>
                </a:solidFill>
              </a:rPr>
              <a:t>Two update regimes</a:t>
            </a:r>
          </a:p>
        </p:txBody>
      </p:sp>
      <p:sp>
        <p:nvSpPr>
          <p:cNvPr id="5" name="矩形 4">
            <a:extLst>
              <a:ext uri="{FF2B5EF4-FFF2-40B4-BE49-F238E27FC236}">
                <a16:creationId xmlns:a16="http://schemas.microsoft.com/office/drawing/2014/main" id="{A4C5C2A8-45C9-41D3-8710-54FC2FA1FC6B}"/>
              </a:ext>
            </a:extLst>
          </p:cNvPr>
          <p:cNvSpPr>
            <a:spLocks noGrp="1"/>
          </p:cNvSpPr>
          <p:nvPr/>
        </p:nvSpPr>
        <p:spPr>
          <a:xfrm>
            <a:off x="666750" y="2628900"/>
            <a:ext cx="5905500" cy="485775"/>
          </a:xfrm>
          <a:prstGeom prst="rect">
            <a:avLst/>
          </a:prstGeom>
          <a:noFill/>
          <a:ln w="0">
            <a:noFill/>
            <a:prstDash val="solid"/>
          </a:ln>
        </p:spPr>
        <p:txBody>
          <a:bodyPr anchor="t"/>
          <a:lstStyle/>
          <a:p>
            <a:pPr algn="l">
              <a:defRPr sz="1800" b="0">
                <a:solidFill>
                  <a:srgbClr val="000000"/>
                </a:solidFill>
              </a:defRPr>
            </a:pPr>
            <a:r>
              <a:rPr sz="1800" b="0">
                <a:solidFill>
                  <a:srgbClr val="000000"/>
                </a:solidFill>
              </a:rPr>
              <a:t>Direct-Reordering: order the target edits.</a:t>
            </a:r>
          </a:p>
        </p:txBody>
      </p:sp>
      <p:sp>
        <p:nvSpPr>
          <p:cNvPr id="6" name="矩形 5">
            <a:extLst>
              <a:ext uri="{FF2B5EF4-FFF2-40B4-BE49-F238E27FC236}">
                <a16:creationId xmlns:a16="http://schemas.microsoft.com/office/drawing/2014/main" id="{4ED9A411-5145-4121-933B-A56D684A9DE4}"/>
              </a:ext>
            </a:extLst>
          </p:cNvPr>
          <p:cNvSpPr>
            <a:spLocks noGrp="1"/>
          </p:cNvSpPr>
          <p:nvPr/>
        </p:nvSpPr>
        <p:spPr>
          <a:xfrm>
            <a:off x="666750" y="3143250"/>
            <a:ext cx="5905500" cy="485775"/>
          </a:xfrm>
          <a:prstGeom prst="rect">
            <a:avLst/>
          </a:prstGeom>
          <a:noFill/>
          <a:ln w="0">
            <a:noFill/>
            <a:prstDash val="solid"/>
          </a:ln>
        </p:spPr>
        <p:txBody>
          <a:bodyPr anchor="t"/>
          <a:lstStyle/>
          <a:p>
            <a:pPr algn="l">
              <a:defRPr sz="1800" b="0">
                <a:solidFill>
                  <a:srgbClr val="000000"/>
                </a:solidFill>
              </a:defRPr>
            </a:pPr>
            <a:r>
              <a:rPr sz="1800" b="0">
                <a:solidFill>
                  <a:srgbClr val="000000"/>
                </a:solidFill>
              </a:rPr>
              <a:t>Detour-Requiring: add and later remove helper actions.</a:t>
            </a:r>
          </a:p>
        </p:txBody>
      </p:sp>
      <p:sp>
        <p:nvSpPr>
          <p:cNvPr id="7" name="矩形 6">
            <a:extLst>
              <a:ext uri="{FF2B5EF4-FFF2-40B4-BE49-F238E27FC236}">
                <a16:creationId xmlns:a16="http://schemas.microsoft.com/office/drawing/2014/main" id="{BAC45510-7830-42BC-976D-F7E366DD07A4}"/>
              </a:ext>
            </a:extLst>
          </p:cNvPr>
          <p:cNvSpPr>
            <a:spLocks noGrp="1"/>
          </p:cNvSpPr>
          <p:nvPr/>
        </p:nvSpPr>
        <p:spPr>
          <a:xfrm>
            <a:off x="666750" y="3657600"/>
            <a:ext cx="5905500" cy="485775"/>
          </a:xfrm>
          <a:prstGeom prst="rect">
            <a:avLst/>
          </a:prstGeom>
          <a:noFill/>
          <a:ln w="0">
            <a:noFill/>
            <a:prstDash val="solid"/>
          </a:ln>
        </p:spPr>
        <p:txBody>
          <a:bodyPr anchor="t"/>
          <a:lstStyle/>
          <a:p>
            <a:pPr algn="l">
              <a:defRPr sz="1800" b="0">
                <a:solidFill>
                  <a:srgbClr val="000000"/>
                </a:solidFill>
              </a:defRPr>
            </a:pPr>
            <a:r>
              <a:rPr sz="1800" b="0">
                <a:solidFill>
                  <a:srgbClr val="000000"/>
                </a:solidFill>
              </a:rPr>
              <a:t>Helper actions are invisible in the final target diff.</a:t>
            </a:r>
          </a:p>
        </p:txBody>
      </p:sp>
      <p:sp>
        <p:nvSpPr>
          <p:cNvPr id="8" name="矩形: 圆角 7">
            <a:extLst>
              <a:ext uri="{FF2B5EF4-FFF2-40B4-BE49-F238E27FC236}">
                <a16:creationId xmlns:a16="http://schemas.microsoft.com/office/drawing/2014/main" id="{EE07FC71-007E-4BC3-8D58-B0FB26FBC64B}"/>
              </a:ext>
            </a:extLst>
          </p:cNvPr>
          <p:cNvSpPr>
            <a:spLocks noGrp="1"/>
          </p:cNvSpPr>
          <p:nvPr/>
        </p:nvSpPr>
        <p:spPr>
          <a:xfrm>
            <a:off x="7381875" y="1809750"/>
            <a:ext cx="3333750" cy="1695450"/>
          </a:xfrm>
          <a:prstGeom prst="roundRect">
            <a:avLst>
              <a:gd name="adj" fmla="val 1124"/>
            </a:avLst>
          </a:prstGeom>
          <a:solidFill>
            <a:srgbClr val="F7F8FA"/>
          </a:solidFill>
          <a:ln w="9525">
            <a:solidFill>
              <a:srgbClr val="E0E3E8"/>
            </a:solidFill>
            <a:prstDash val="solid"/>
          </a:ln>
        </p:spPr>
      </p:sp>
      <p:sp>
        <p:nvSpPr>
          <p:cNvPr id="9" name="矩形 8">
            <a:extLst>
              <a:ext uri="{FF2B5EF4-FFF2-40B4-BE49-F238E27FC236}">
                <a16:creationId xmlns:a16="http://schemas.microsoft.com/office/drawing/2014/main" id="{D13F3926-5CF8-4702-9966-C6A9E6852379}"/>
              </a:ext>
            </a:extLst>
          </p:cNvPr>
          <p:cNvSpPr>
            <a:spLocks noGrp="1"/>
          </p:cNvSpPr>
          <p:nvPr/>
        </p:nvSpPr>
        <p:spPr>
          <a:xfrm>
            <a:off x="7610475" y="2114550"/>
            <a:ext cx="2876550" cy="590550"/>
          </a:xfrm>
          <a:prstGeom prst="rect">
            <a:avLst/>
          </a:prstGeom>
          <a:noFill/>
          <a:ln w="0">
            <a:noFill/>
            <a:prstDash val="solid"/>
          </a:ln>
        </p:spPr>
        <p:txBody>
          <a:bodyPr anchor="t"/>
          <a:lstStyle/>
          <a:p>
            <a:pPr algn="l">
              <a:defRPr sz="3300" b="1">
                <a:solidFill>
                  <a:srgbClr val="A5A9B0"/>
                </a:solidFill>
              </a:defRPr>
            </a:pPr>
            <a:r>
              <a:rPr sz="3300" b="1">
                <a:solidFill>
                  <a:srgbClr val="A5A9B0"/>
                </a:solidFill>
              </a:rPr>
              <a:t>97.5%</a:t>
            </a:r>
          </a:p>
        </p:txBody>
      </p:sp>
      <p:sp>
        <p:nvSpPr>
          <p:cNvPr id="10" name="矩形 9">
            <a:extLst>
              <a:ext uri="{FF2B5EF4-FFF2-40B4-BE49-F238E27FC236}">
                <a16:creationId xmlns:a16="http://schemas.microsoft.com/office/drawing/2014/main" id="{D2C35849-159F-4485-A54A-4B351451CF39}"/>
              </a:ext>
            </a:extLst>
          </p:cNvPr>
          <p:cNvSpPr>
            <a:spLocks noGrp="1"/>
          </p:cNvSpPr>
          <p:nvPr/>
        </p:nvSpPr>
        <p:spPr>
          <a:xfrm>
            <a:off x="7610475" y="2838450"/>
            <a:ext cx="2876550" cy="457200"/>
          </a:xfrm>
          <a:prstGeom prst="rect">
            <a:avLst/>
          </a:prstGeom>
          <a:noFill/>
          <a:ln w="0">
            <a:noFill/>
            <a:prstDash val="solid"/>
          </a:ln>
        </p:spPr>
        <p:txBody>
          <a:bodyPr anchor="t"/>
          <a:lstStyle/>
          <a:p>
            <a:pPr algn="l">
              <a:defRPr sz="1350" b="0">
                <a:solidFill>
                  <a:srgbClr val="525866"/>
                </a:solidFill>
              </a:defRPr>
            </a:pPr>
            <a:r>
              <a:rPr sz="1350" b="0">
                <a:solidFill>
                  <a:srgbClr val="525866"/>
                </a:solidFill>
              </a:rPr>
              <a:t>Snowcap on Direct-Reordering</a:t>
            </a:r>
          </a:p>
        </p:txBody>
      </p:sp>
      <p:sp>
        <p:nvSpPr>
          <p:cNvPr id="11" name="矩形: 圆角 10">
            <a:extLst>
              <a:ext uri="{FF2B5EF4-FFF2-40B4-BE49-F238E27FC236}">
                <a16:creationId xmlns:a16="http://schemas.microsoft.com/office/drawing/2014/main" id="{F914B4DD-5C21-4508-AB6D-FCA1A93CAA45}"/>
              </a:ext>
            </a:extLst>
          </p:cNvPr>
          <p:cNvSpPr>
            <a:spLocks noGrp="1"/>
          </p:cNvSpPr>
          <p:nvPr/>
        </p:nvSpPr>
        <p:spPr>
          <a:xfrm>
            <a:off x="7381875" y="3714750"/>
            <a:ext cx="3333750" cy="1695450"/>
          </a:xfrm>
          <a:prstGeom prst="roundRect">
            <a:avLst>
              <a:gd name="adj" fmla="val 1124"/>
            </a:avLst>
          </a:prstGeom>
          <a:solidFill>
            <a:srgbClr val="F7F8FA"/>
          </a:solidFill>
          <a:ln w="9525">
            <a:solidFill>
              <a:srgbClr val="E0E3E8"/>
            </a:solidFill>
            <a:prstDash val="solid"/>
          </a:ln>
        </p:spPr>
      </p:sp>
      <p:sp>
        <p:nvSpPr>
          <p:cNvPr id="12" name="矩形 11">
            <a:extLst>
              <a:ext uri="{FF2B5EF4-FFF2-40B4-BE49-F238E27FC236}">
                <a16:creationId xmlns:a16="http://schemas.microsoft.com/office/drawing/2014/main" id="{42725F4D-B9E7-4788-832C-0B46E5FA766C}"/>
              </a:ext>
            </a:extLst>
          </p:cNvPr>
          <p:cNvSpPr>
            <a:spLocks noGrp="1"/>
          </p:cNvSpPr>
          <p:nvPr/>
        </p:nvSpPr>
        <p:spPr>
          <a:xfrm>
            <a:off x="7610475" y="4019550"/>
            <a:ext cx="2876550" cy="590550"/>
          </a:xfrm>
          <a:prstGeom prst="rect">
            <a:avLst/>
          </a:prstGeom>
          <a:noFill/>
          <a:ln w="0">
            <a:noFill/>
            <a:prstDash val="solid"/>
          </a:ln>
        </p:spPr>
        <p:txBody>
          <a:bodyPr anchor="t"/>
          <a:lstStyle/>
          <a:p>
            <a:pPr algn="l">
              <a:defRPr sz="3300" b="1">
                <a:solidFill>
                  <a:srgbClr val="D62728"/>
                </a:solidFill>
              </a:defRPr>
            </a:pPr>
            <a:r>
              <a:rPr sz="3300" b="1">
                <a:solidFill>
                  <a:srgbClr val="D62728"/>
                </a:solidFill>
              </a:rPr>
              <a:t>0%</a:t>
            </a:r>
          </a:p>
        </p:txBody>
      </p:sp>
      <p:sp>
        <p:nvSpPr>
          <p:cNvPr id="13" name="矩形 12">
            <a:extLst>
              <a:ext uri="{FF2B5EF4-FFF2-40B4-BE49-F238E27FC236}">
                <a16:creationId xmlns:a16="http://schemas.microsoft.com/office/drawing/2014/main" id="{6164E326-7F56-47A3-945F-62C42C5F8558}"/>
              </a:ext>
            </a:extLst>
          </p:cNvPr>
          <p:cNvSpPr>
            <a:spLocks noGrp="1"/>
          </p:cNvSpPr>
          <p:nvPr/>
        </p:nvSpPr>
        <p:spPr>
          <a:xfrm>
            <a:off x="7610475" y="4743450"/>
            <a:ext cx="2876550" cy="457200"/>
          </a:xfrm>
          <a:prstGeom prst="rect">
            <a:avLst/>
          </a:prstGeom>
          <a:noFill/>
          <a:ln w="0">
            <a:noFill/>
            <a:prstDash val="solid"/>
          </a:ln>
        </p:spPr>
        <p:txBody>
          <a:bodyPr anchor="t"/>
          <a:lstStyle/>
          <a:p>
            <a:pPr algn="l">
              <a:defRPr sz="1350" b="0">
                <a:solidFill>
                  <a:srgbClr val="525866"/>
                </a:solidFill>
              </a:defRPr>
            </a:pPr>
            <a:r>
              <a:rPr sz="1350" b="0">
                <a:solidFill>
                  <a:srgbClr val="525866"/>
                </a:solidFill>
              </a:rPr>
              <a:t>Snowcap on Detour-Requiring</a:t>
            </a:r>
          </a:p>
        </p:txBody>
      </p:sp>
      <p:sp>
        <p:nvSpPr>
          <p:cNvPr id="14" name="矩形 13">
            <a:extLst>
              <a:ext uri="{FF2B5EF4-FFF2-40B4-BE49-F238E27FC236}">
                <a16:creationId xmlns:a16="http://schemas.microsoft.com/office/drawing/2014/main" id="{6D9CA62D-8EB8-4304-ADF0-41A26DED0EC6}"/>
              </a:ext>
            </a:extLst>
          </p:cNvPr>
          <p:cNvSpPr>
            <a:spLocks noGrp="1"/>
          </p:cNvSpPr>
          <p:nvPr/>
        </p:nvSpPr>
        <p:spPr>
          <a:xfrm>
            <a:off x="666750" y="5219700"/>
            <a:ext cx="6572250" cy="419100"/>
          </a:xfrm>
          <a:prstGeom prst="rect">
            <a:avLst/>
          </a:prstGeom>
          <a:noFill/>
          <a:ln w="0">
            <a:noFill/>
            <a:prstDash val="solid"/>
          </a:ln>
        </p:spPr>
        <p:txBody>
          <a:bodyPr anchor="t"/>
          <a:lstStyle/>
          <a:p>
            <a:pPr algn="l">
              <a:defRPr sz="2250" b="1">
                <a:solidFill>
                  <a:srgbClr val="3D8DFF"/>
                </a:solidFill>
              </a:defRPr>
            </a:pPr>
            <a:r>
              <a:rPr sz="2250" b="1">
                <a:solidFill>
                  <a:srgbClr val="3D8DFF"/>
                </a:solidFill>
              </a:rPr>
              <a:t>PIVOT solves 34.1% of detour-requiring cases.</a:t>
            </a:r>
          </a:p>
        </p:txBody>
      </p:sp>
    </p:spTree>
    <p:extLst>
      <p:ext uri="{BB962C8B-B14F-4D97-AF65-F5344CB8AC3E}">
        <p14:creationId xmlns:p14="http://schemas.microsoft.com/office/powerpoint/2010/main" val="159096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矩形 14">
            <a:extLst>
              <a:ext uri="{FF2B5EF4-FFF2-40B4-BE49-F238E27FC236}">
                <a16:creationId xmlns:a16="http://schemas.microsoft.com/office/drawing/2014/main" id="{606BB704-5580-4BF8-B73B-0E9FC2E83D57}"/>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3</a:t>
            </a:r>
          </a:p>
        </p:txBody>
      </p:sp>
      <p:sp>
        <p:nvSpPr>
          <p:cNvPr id="2" name="矩形 1">
            <a:extLst>
              <a:ext uri="{FF2B5EF4-FFF2-40B4-BE49-F238E27FC236}">
                <a16:creationId xmlns:a16="http://schemas.microsoft.com/office/drawing/2014/main" id="{7FCCA983-872E-4A98-9FFE-6908188077EE}"/>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Existing approaches can miss transient states</a:t>
            </a:r>
          </a:p>
        </p:txBody>
      </p:sp>
      <p:sp>
        <p:nvSpPr>
          <p:cNvPr id="3" name="矩形 2">
            <a:extLst>
              <a:ext uri="{FF2B5EF4-FFF2-40B4-BE49-F238E27FC236}">
                <a16:creationId xmlns:a16="http://schemas.microsoft.com/office/drawing/2014/main" id="{6DE387B1-DE47-4AB6-A94B-0A90BC87DBE2}"/>
              </a:ext>
            </a:extLst>
          </p:cNvPr>
          <p:cNvSpPr>
            <a:spLocks noGrp="1"/>
          </p:cNvSpPr>
          <p:nvPr/>
        </p:nvSpPr>
        <p:spPr>
          <a:xfrm>
            <a:off x="390525" y="1295400"/>
            <a:ext cx="10668000" cy="495300"/>
          </a:xfrm>
          <a:prstGeom prst="rect">
            <a:avLst/>
          </a:prstGeom>
          <a:noFill/>
          <a:ln w="0">
            <a:noFill/>
            <a:prstDash val="solid"/>
          </a:ln>
        </p:spPr>
        <p:txBody>
          <a:bodyPr anchor="t"/>
          <a:lstStyle/>
          <a:p>
            <a:pPr algn="l">
              <a:defRPr sz="1650" b="0">
                <a:solidFill>
                  <a:srgbClr val="525866"/>
                </a:solidFill>
              </a:defRPr>
            </a:pPr>
            <a:r>
              <a:rPr sz="1650" b="0">
                <a:solidFill>
                  <a:srgbClr val="525866"/>
                </a:solidFill>
              </a:rPr>
              <a:t>The bottleneck is discovering the right intermediate transition.</a:t>
            </a:r>
          </a:p>
        </p:txBody>
      </p:sp>
      <p:sp>
        <p:nvSpPr>
          <p:cNvPr id="4" name="矩形: 圆角 3">
            <a:extLst>
              <a:ext uri="{FF2B5EF4-FFF2-40B4-BE49-F238E27FC236}">
                <a16:creationId xmlns:a16="http://schemas.microsoft.com/office/drawing/2014/main" id="{50FF3F03-76B1-4361-8A78-884F9B40E254}"/>
              </a:ext>
            </a:extLst>
          </p:cNvPr>
          <p:cNvSpPr>
            <a:spLocks noGrp="1"/>
          </p:cNvSpPr>
          <p:nvPr/>
        </p:nvSpPr>
        <p:spPr>
          <a:xfrm>
            <a:off x="666750" y="1809750"/>
            <a:ext cx="4762500" cy="2571750"/>
          </a:xfrm>
          <a:prstGeom prst="roundRect">
            <a:avLst>
              <a:gd name="adj" fmla="val 741"/>
            </a:avLst>
          </a:prstGeom>
          <a:solidFill>
            <a:srgbClr val="F7F8FA"/>
          </a:solidFill>
          <a:ln w="9525">
            <a:solidFill>
              <a:srgbClr val="E0E3E8"/>
            </a:solidFill>
            <a:prstDash val="solid"/>
          </a:ln>
        </p:spPr>
      </p:sp>
      <p:sp>
        <p:nvSpPr>
          <p:cNvPr id="5" name="矩形 4">
            <a:extLst>
              <a:ext uri="{FF2B5EF4-FFF2-40B4-BE49-F238E27FC236}">
                <a16:creationId xmlns:a16="http://schemas.microsoft.com/office/drawing/2014/main" id="{CA7A0E45-7848-404A-890C-B749790F78A5}"/>
              </a:ext>
            </a:extLst>
          </p:cNvPr>
          <p:cNvSpPr>
            <a:spLocks noGrp="1"/>
          </p:cNvSpPr>
          <p:nvPr/>
        </p:nvSpPr>
        <p:spPr>
          <a:xfrm>
            <a:off x="971550" y="2133600"/>
            <a:ext cx="3429000" cy="342900"/>
          </a:xfrm>
          <a:prstGeom prst="rect">
            <a:avLst/>
          </a:prstGeom>
          <a:noFill/>
          <a:ln w="0">
            <a:noFill/>
            <a:prstDash val="solid"/>
          </a:ln>
        </p:spPr>
        <p:txBody>
          <a:bodyPr anchor="t"/>
          <a:lstStyle/>
          <a:p>
            <a:pPr algn="l">
              <a:defRPr sz="2175" b="1">
                <a:solidFill>
                  <a:srgbClr val="000000"/>
                </a:solidFill>
              </a:defRPr>
            </a:pPr>
            <a:r>
              <a:rPr sz="2175" b="1">
                <a:solidFill>
                  <a:srgbClr val="000000"/>
                </a:solidFill>
              </a:rPr>
              <a:t>Search-based synthesis</a:t>
            </a:r>
          </a:p>
        </p:txBody>
      </p:sp>
      <p:sp>
        <p:nvSpPr>
          <p:cNvPr id="6" name="矩形 5">
            <a:extLst>
              <a:ext uri="{FF2B5EF4-FFF2-40B4-BE49-F238E27FC236}">
                <a16:creationId xmlns:a16="http://schemas.microsoft.com/office/drawing/2014/main" id="{937D9D99-BF5C-489C-A53B-5975BFE13F93}"/>
              </a:ext>
            </a:extLst>
          </p:cNvPr>
          <p:cNvSpPr>
            <a:spLocks noGrp="1"/>
          </p:cNvSpPr>
          <p:nvPr/>
        </p:nvSpPr>
        <p:spPr>
          <a:xfrm>
            <a:off x="971550" y="2800350"/>
            <a:ext cx="3905250" cy="5238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Strong safety guarantees</a:t>
            </a:r>
          </a:p>
        </p:txBody>
      </p:sp>
      <p:sp>
        <p:nvSpPr>
          <p:cNvPr id="7" name="矩形 6">
            <a:extLst>
              <a:ext uri="{FF2B5EF4-FFF2-40B4-BE49-F238E27FC236}">
                <a16:creationId xmlns:a16="http://schemas.microsoft.com/office/drawing/2014/main" id="{9CA838C9-A3F3-4B3C-8EB7-9451A1FFA06A}"/>
              </a:ext>
            </a:extLst>
          </p:cNvPr>
          <p:cNvSpPr>
            <a:spLocks noGrp="1"/>
          </p:cNvSpPr>
          <p:nvPr/>
        </p:nvSpPr>
        <p:spPr>
          <a:xfrm>
            <a:off x="971550" y="3352800"/>
            <a:ext cx="3905250" cy="5238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Large candidate execution space</a:t>
            </a:r>
          </a:p>
        </p:txBody>
      </p:sp>
      <p:sp>
        <p:nvSpPr>
          <p:cNvPr id="8" name="矩形 7">
            <a:extLst>
              <a:ext uri="{FF2B5EF4-FFF2-40B4-BE49-F238E27FC236}">
                <a16:creationId xmlns:a16="http://schemas.microsoft.com/office/drawing/2014/main" id="{77020969-8D23-4AC3-B2AC-462C0073F987}"/>
              </a:ext>
            </a:extLst>
          </p:cNvPr>
          <p:cNvSpPr>
            <a:spLocks noGrp="1"/>
          </p:cNvSpPr>
          <p:nvPr/>
        </p:nvSpPr>
        <p:spPr>
          <a:xfrm>
            <a:off x="971550" y="3905250"/>
            <a:ext cx="3905250" cy="5238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Pruning can miss narrow feasible regions</a:t>
            </a:r>
          </a:p>
        </p:txBody>
      </p:sp>
      <p:sp>
        <p:nvSpPr>
          <p:cNvPr id="9" name="矩形: 圆角 8">
            <a:extLst>
              <a:ext uri="{FF2B5EF4-FFF2-40B4-BE49-F238E27FC236}">
                <a16:creationId xmlns:a16="http://schemas.microsoft.com/office/drawing/2014/main" id="{A89D8E4A-C528-49FF-AB37-21E8B2484D0F}"/>
              </a:ext>
            </a:extLst>
          </p:cNvPr>
          <p:cNvSpPr>
            <a:spLocks noGrp="1"/>
          </p:cNvSpPr>
          <p:nvPr/>
        </p:nvSpPr>
        <p:spPr>
          <a:xfrm>
            <a:off x="6762750" y="1809750"/>
            <a:ext cx="4762500" cy="2571750"/>
          </a:xfrm>
          <a:prstGeom prst="roundRect">
            <a:avLst>
              <a:gd name="adj" fmla="val 741"/>
            </a:avLst>
          </a:prstGeom>
          <a:solidFill>
            <a:srgbClr val="EEF6FF"/>
          </a:solidFill>
          <a:ln w="9525">
            <a:solidFill>
              <a:srgbClr val="E0E3E8"/>
            </a:solidFill>
            <a:prstDash val="solid"/>
          </a:ln>
        </p:spPr>
      </p:sp>
      <p:sp>
        <p:nvSpPr>
          <p:cNvPr id="10" name="矩形 9">
            <a:extLst>
              <a:ext uri="{FF2B5EF4-FFF2-40B4-BE49-F238E27FC236}">
                <a16:creationId xmlns:a16="http://schemas.microsoft.com/office/drawing/2014/main" id="{B966EAC2-D6A9-4B23-8916-A789DE566E9B}"/>
              </a:ext>
            </a:extLst>
          </p:cNvPr>
          <p:cNvSpPr>
            <a:spLocks noGrp="1"/>
          </p:cNvSpPr>
          <p:nvPr/>
        </p:nvSpPr>
        <p:spPr>
          <a:xfrm>
            <a:off x="7067550" y="2133600"/>
            <a:ext cx="3429000" cy="342900"/>
          </a:xfrm>
          <a:prstGeom prst="rect">
            <a:avLst/>
          </a:prstGeom>
          <a:noFill/>
          <a:ln w="0">
            <a:noFill/>
            <a:prstDash val="solid"/>
          </a:ln>
        </p:spPr>
        <p:txBody>
          <a:bodyPr anchor="t"/>
          <a:lstStyle/>
          <a:p>
            <a:pPr algn="l">
              <a:defRPr sz="2175" b="1">
                <a:solidFill>
                  <a:srgbClr val="000000"/>
                </a:solidFill>
              </a:defRPr>
            </a:pPr>
            <a:r>
              <a:rPr sz="2175" b="1">
                <a:solidFill>
                  <a:srgbClr val="000000"/>
                </a:solidFill>
              </a:rPr>
              <a:t>Reordering methods</a:t>
            </a:r>
          </a:p>
        </p:txBody>
      </p:sp>
      <p:sp>
        <p:nvSpPr>
          <p:cNvPr id="11" name="矩形 10">
            <a:extLst>
              <a:ext uri="{FF2B5EF4-FFF2-40B4-BE49-F238E27FC236}">
                <a16:creationId xmlns:a16="http://schemas.microsoft.com/office/drawing/2014/main" id="{6EA3EC0A-281B-45D5-9BB6-3580079AD629}"/>
              </a:ext>
            </a:extLst>
          </p:cNvPr>
          <p:cNvSpPr>
            <a:spLocks noGrp="1"/>
          </p:cNvSpPr>
          <p:nvPr/>
        </p:nvSpPr>
        <p:spPr>
          <a:xfrm>
            <a:off x="7067550" y="2800350"/>
            <a:ext cx="3905250" cy="523875"/>
          </a:xfrm>
          <a:prstGeom prst="rect">
            <a:avLst/>
          </a:prstGeom>
          <a:noFill/>
          <a:ln w="0">
            <a:noFill/>
            <a:prstDash val="solid"/>
          </a:ln>
        </p:spPr>
        <p:txBody>
          <a:bodyPr anchor="t"/>
          <a:lstStyle/>
          <a:p>
            <a:pPr algn="l">
              <a:defRPr sz="1650" b="0">
                <a:solidFill>
                  <a:srgbClr val="000000"/>
                </a:solidFill>
              </a:defRPr>
            </a:pPr>
            <a:r>
              <a:rPr sz="1650" b="0" dirty="0">
                <a:solidFill>
                  <a:srgbClr val="000000"/>
                </a:solidFill>
              </a:rPr>
              <a:t>Shrink the search space</a:t>
            </a:r>
          </a:p>
        </p:txBody>
      </p:sp>
      <p:sp>
        <p:nvSpPr>
          <p:cNvPr id="12" name="矩形 11">
            <a:extLst>
              <a:ext uri="{FF2B5EF4-FFF2-40B4-BE49-F238E27FC236}">
                <a16:creationId xmlns:a16="http://schemas.microsoft.com/office/drawing/2014/main" id="{2EDF873B-C31C-4870-BCCE-0B762860374F}"/>
              </a:ext>
            </a:extLst>
          </p:cNvPr>
          <p:cNvSpPr>
            <a:spLocks noGrp="1"/>
          </p:cNvSpPr>
          <p:nvPr/>
        </p:nvSpPr>
        <p:spPr>
          <a:xfrm>
            <a:off x="7067550" y="3352800"/>
            <a:ext cx="3905250" cy="5238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Assume target edits are enough</a:t>
            </a:r>
          </a:p>
        </p:txBody>
      </p:sp>
      <p:sp>
        <p:nvSpPr>
          <p:cNvPr id="13" name="矩形 12">
            <a:extLst>
              <a:ext uri="{FF2B5EF4-FFF2-40B4-BE49-F238E27FC236}">
                <a16:creationId xmlns:a16="http://schemas.microsoft.com/office/drawing/2014/main" id="{D0DC0F2F-8992-4B0A-BB38-BE5DB25E15A6}"/>
              </a:ext>
            </a:extLst>
          </p:cNvPr>
          <p:cNvSpPr>
            <a:spLocks noGrp="1"/>
          </p:cNvSpPr>
          <p:nvPr/>
        </p:nvSpPr>
        <p:spPr>
          <a:xfrm>
            <a:off x="7067550" y="3905250"/>
            <a:ext cx="4152900" cy="523875"/>
          </a:xfrm>
          <a:prstGeom prst="rect">
            <a:avLst/>
          </a:prstGeom>
          <a:noFill/>
          <a:ln w="0">
            <a:noFill/>
            <a:prstDash val="solid"/>
          </a:ln>
        </p:spPr>
        <p:txBody>
          <a:bodyPr anchor="t"/>
          <a:lstStyle/>
          <a:p>
            <a:pPr algn="l">
              <a:defRPr sz="1650" b="0">
                <a:solidFill>
                  <a:srgbClr val="000000"/>
                </a:solidFill>
              </a:defRPr>
            </a:pPr>
            <a:r>
              <a:rPr sz="1650" b="0" dirty="0">
                <a:solidFill>
                  <a:srgbClr val="000000"/>
                </a:solidFill>
              </a:rPr>
              <a:t>Miss helper actions absent from the final diff</a:t>
            </a:r>
          </a:p>
        </p:txBody>
      </p:sp>
      <p:sp>
        <p:nvSpPr>
          <p:cNvPr id="14" name="矩形 13">
            <a:extLst>
              <a:ext uri="{FF2B5EF4-FFF2-40B4-BE49-F238E27FC236}">
                <a16:creationId xmlns:a16="http://schemas.microsoft.com/office/drawing/2014/main" id="{3C8E1990-33F5-447C-8495-09FFFBBF2693}"/>
              </a:ext>
            </a:extLst>
          </p:cNvPr>
          <p:cNvSpPr>
            <a:spLocks noGrp="1"/>
          </p:cNvSpPr>
          <p:nvPr/>
        </p:nvSpPr>
        <p:spPr>
          <a:xfrm>
            <a:off x="1066800" y="5219700"/>
            <a:ext cx="9525000" cy="457200"/>
          </a:xfrm>
          <a:prstGeom prst="rect">
            <a:avLst/>
          </a:prstGeom>
          <a:noFill/>
          <a:ln w="0">
            <a:noFill/>
            <a:prstDash val="solid"/>
          </a:ln>
        </p:spPr>
        <p:txBody>
          <a:bodyPr anchor="t"/>
          <a:lstStyle/>
          <a:p>
            <a:pPr algn="ctr">
              <a:defRPr sz="2250" b="1">
                <a:solidFill>
                  <a:srgbClr val="3D8DFF"/>
                </a:solidFill>
              </a:defRPr>
            </a:pPr>
            <a:r>
              <a:rPr sz="2250" b="1" dirty="0">
                <a:solidFill>
                  <a:srgbClr val="3D8DFF"/>
                </a:solidFill>
              </a:rPr>
              <a:t>Needed: propose flexible intermediate moves, then verify every step.</a:t>
            </a:r>
          </a:p>
        </p:txBody>
      </p:sp>
    </p:spTree>
    <p:extLst>
      <p:ext uri="{BB962C8B-B14F-4D97-AF65-F5344CB8AC3E}">
        <p14:creationId xmlns:p14="http://schemas.microsoft.com/office/powerpoint/2010/main" val="813818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7286BAF1-2613-4D74-BC94-EAAA7CF11E83}"/>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4</a:t>
            </a:r>
          </a:p>
        </p:txBody>
      </p:sp>
      <p:sp>
        <p:nvSpPr>
          <p:cNvPr id="2" name="矩形 1">
            <a:extLst>
              <a:ext uri="{FF2B5EF4-FFF2-40B4-BE49-F238E27FC236}">
                <a16:creationId xmlns:a16="http://schemas.microsoft.com/office/drawing/2014/main" id="{BA968068-C062-472F-90A0-ED78FAA389EC}"/>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The missing intermediate move is a temporary bridge</a:t>
            </a:r>
          </a:p>
        </p:txBody>
      </p:sp>
      <p:pic>
        <p:nvPicPr>
          <p:cNvPr id="13" name="图片 12"/>
          <p:cNvPicPr>
            <a:picLocks noChangeAspect="1"/>
          </p:cNvPicPr>
          <p:nvPr/>
        </p:nvPicPr>
        <p:blipFill>
          <a:blip r:embed="rId3"/>
          <a:stretch/>
        </p:blipFill>
        <p:spPr>
          <a:xfrm>
            <a:off x="400050" y="1513983"/>
            <a:ext cx="7000875" cy="4439634"/>
          </a:xfrm>
          <a:prstGeom prst="rect">
            <a:avLst/>
          </a:prstGeom>
        </p:spPr>
      </p:pic>
      <p:sp>
        <p:nvSpPr>
          <p:cNvPr id="4" name="矩形: 圆角 3">
            <a:extLst>
              <a:ext uri="{FF2B5EF4-FFF2-40B4-BE49-F238E27FC236}">
                <a16:creationId xmlns:a16="http://schemas.microsoft.com/office/drawing/2014/main" id="{45065FA8-B5DE-4F3E-B865-DF9CD1FDDB45}"/>
              </a:ext>
            </a:extLst>
          </p:cNvPr>
          <p:cNvSpPr>
            <a:spLocks noGrp="1"/>
          </p:cNvSpPr>
          <p:nvPr/>
        </p:nvSpPr>
        <p:spPr>
          <a:xfrm>
            <a:off x="7858125" y="1676400"/>
            <a:ext cx="3333750" cy="3162300"/>
          </a:xfrm>
          <a:prstGeom prst="roundRect">
            <a:avLst>
              <a:gd name="adj" fmla="val 602"/>
            </a:avLst>
          </a:prstGeom>
          <a:solidFill>
            <a:srgbClr val="F7F8FA"/>
          </a:solidFill>
          <a:ln w="9525">
            <a:solidFill>
              <a:srgbClr val="E0E3E8"/>
            </a:solidFill>
            <a:prstDash val="solid"/>
          </a:ln>
        </p:spPr>
      </p:sp>
      <p:sp>
        <p:nvSpPr>
          <p:cNvPr id="5" name="矩形 4">
            <a:extLst>
              <a:ext uri="{FF2B5EF4-FFF2-40B4-BE49-F238E27FC236}">
                <a16:creationId xmlns:a16="http://schemas.microsoft.com/office/drawing/2014/main" id="{7C3F3469-45CA-4A90-B805-171D5AE3D968}"/>
              </a:ext>
            </a:extLst>
          </p:cNvPr>
          <p:cNvSpPr>
            <a:spLocks noGrp="1"/>
          </p:cNvSpPr>
          <p:nvPr/>
        </p:nvSpPr>
        <p:spPr>
          <a:xfrm>
            <a:off x="8153400" y="1981200"/>
            <a:ext cx="2381250" cy="361950"/>
          </a:xfrm>
          <a:prstGeom prst="rect">
            <a:avLst/>
          </a:prstGeom>
          <a:noFill/>
          <a:ln w="0">
            <a:noFill/>
            <a:prstDash val="solid"/>
          </a:ln>
        </p:spPr>
        <p:txBody>
          <a:bodyPr anchor="t"/>
          <a:lstStyle/>
          <a:p>
            <a:pPr algn="l">
              <a:defRPr sz="2175" b="1">
                <a:solidFill>
                  <a:srgbClr val="000000"/>
                </a:solidFill>
              </a:defRPr>
            </a:pPr>
            <a:r>
              <a:rPr sz="2175" b="1">
                <a:solidFill>
                  <a:srgbClr val="000000"/>
                </a:solidFill>
              </a:rPr>
              <a:t>Missing move</a:t>
            </a:r>
          </a:p>
        </p:txBody>
      </p:sp>
      <p:sp>
        <p:nvSpPr>
          <p:cNvPr id="6" name="矩形 5">
            <a:extLst>
              <a:ext uri="{FF2B5EF4-FFF2-40B4-BE49-F238E27FC236}">
                <a16:creationId xmlns:a16="http://schemas.microsoft.com/office/drawing/2014/main" id="{ADDCCCCC-DF2E-4917-9C73-CABE0D0FFC2E}"/>
              </a:ext>
            </a:extLst>
          </p:cNvPr>
          <p:cNvSpPr>
            <a:spLocks noGrp="1"/>
          </p:cNvSpPr>
          <p:nvPr/>
        </p:nvSpPr>
        <p:spPr>
          <a:xfrm>
            <a:off x="8153400" y="2686050"/>
            <a:ext cx="2667000" cy="466725"/>
          </a:xfrm>
          <a:prstGeom prst="rect">
            <a:avLst/>
          </a:prstGeom>
          <a:noFill/>
          <a:ln w="0">
            <a:noFill/>
            <a:prstDash val="solid"/>
          </a:ln>
        </p:spPr>
        <p:txBody>
          <a:bodyPr anchor="t"/>
          <a:lstStyle/>
          <a:p>
            <a:pPr algn="l">
              <a:defRPr sz="1575" b="0">
                <a:solidFill>
                  <a:srgbClr val="000000"/>
                </a:solidFill>
              </a:defRPr>
            </a:pPr>
            <a:r>
              <a:rPr sz="1575" b="0">
                <a:solidFill>
                  <a:srgbClr val="000000"/>
                </a:solidFill>
              </a:rPr>
              <a:t>Initial relay: node 0</a:t>
            </a:r>
          </a:p>
        </p:txBody>
      </p:sp>
      <p:sp>
        <p:nvSpPr>
          <p:cNvPr id="7" name="矩形 6">
            <a:extLst>
              <a:ext uri="{FF2B5EF4-FFF2-40B4-BE49-F238E27FC236}">
                <a16:creationId xmlns:a16="http://schemas.microsoft.com/office/drawing/2014/main" id="{76132346-265B-4105-84E2-CEE0BCA59145}"/>
              </a:ext>
            </a:extLst>
          </p:cNvPr>
          <p:cNvSpPr>
            <a:spLocks noGrp="1"/>
          </p:cNvSpPr>
          <p:nvPr/>
        </p:nvSpPr>
        <p:spPr>
          <a:xfrm>
            <a:off x="8153400" y="3181350"/>
            <a:ext cx="2667000" cy="466725"/>
          </a:xfrm>
          <a:prstGeom prst="rect">
            <a:avLst/>
          </a:prstGeom>
          <a:noFill/>
          <a:ln w="0">
            <a:noFill/>
            <a:prstDash val="solid"/>
          </a:ln>
        </p:spPr>
        <p:txBody>
          <a:bodyPr anchor="t"/>
          <a:lstStyle/>
          <a:p>
            <a:pPr algn="l">
              <a:defRPr sz="1575" b="0">
                <a:solidFill>
                  <a:srgbClr val="000000"/>
                </a:solidFill>
              </a:defRPr>
            </a:pPr>
            <a:r>
              <a:rPr sz="1575" b="0">
                <a:solidFill>
                  <a:srgbClr val="000000"/>
                </a:solidFill>
              </a:rPr>
              <a:t>Target relay: node 4</a:t>
            </a:r>
          </a:p>
        </p:txBody>
      </p:sp>
      <p:sp>
        <p:nvSpPr>
          <p:cNvPr id="8" name="矩形 7">
            <a:extLst>
              <a:ext uri="{FF2B5EF4-FFF2-40B4-BE49-F238E27FC236}">
                <a16:creationId xmlns:a16="http://schemas.microsoft.com/office/drawing/2014/main" id="{A9C67AEF-AAE6-419A-B8C8-F141158FEBB6}"/>
              </a:ext>
            </a:extLst>
          </p:cNvPr>
          <p:cNvSpPr>
            <a:spLocks noGrp="1"/>
          </p:cNvSpPr>
          <p:nvPr/>
        </p:nvSpPr>
        <p:spPr>
          <a:xfrm>
            <a:off x="8153400" y="3676650"/>
            <a:ext cx="2667000" cy="466725"/>
          </a:xfrm>
          <a:prstGeom prst="rect">
            <a:avLst/>
          </a:prstGeom>
          <a:noFill/>
          <a:ln w="0">
            <a:noFill/>
            <a:prstDash val="solid"/>
          </a:ln>
        </p:spPr>
        <p:txBody>
          <a:bodyPr anchor="t"/>
          <a:lstStyle/>
          <a:p>
            <a:pPr algn="l">
              <a:defRPr sz="1575" b="0">
                <a:solidFill>
                  <a:srgbClr val="000000"/>
                </a:solidFill>
              </a:defRPr>
            </a:pPr>
            <a:r>
              <a:rPr sz="1575" b="0">
                <a:solidFill>
                  <a:srgbClr val="000000"/>
                </a:solidFill>
              </a:rPr>
              <a:t>Safety: nodes 1 and 2 stay reachable</a:t>
            </a:r>
          </a:p>
        </p:txBody>
      </p:sp>
      <p:sp>
        <p:nvSpPr>
          <p:cNvPr id="9" name="矩形 8">
            <a:extLst>
              <a:ext uri="{FF2B5EF4-FFF2-40B4-BE49-F238E27FC236}">
                <a16:creationId xmlns:a16="http://schemas.microsoft.com/office/drawing/2014/main" id="{450EFECE-6C98-4D51-BEE1-3F991F866CD2}"/>
              </a:ext>
            </a:extLst>
          </p:cNvPr>
          <p:cNvSpPr>
            <a:spLocks noGrp="1"/>
          </p:cNvSpPr>
          <p:nvPr/>
        </p:nvSpPr>
        <p:spPr>
          <a:xfrm>
            <a:off x="8153400" y="4171950"/>
            <a:ext cx="2667000" cy="466725"/>
          </a:xfrm>
          <a:prstGeom prst="rect">
            <a:avLst/>
          </a:prstGeom>
          <a:noFill/>
          <a:ln w="0">
            <a:noFill/>
            <a:prstDash val="solid"/>
          </a:ln>
        </p:spPr>
        <p:txBody>
          <a:bodyPr anchor="t"/>
          <a:lstStyle/>
          <a:p>
            <a:pPr algn="l">
              <a:defRPr sz="1575" b="0">
                <a:solidFill>
                  <a:srgbClr val="000000"/>
                </a:solidFill>
              </a:defRPr>
            </a:pPr>
            <a:r>
              <a:rPr sz="1575" b="0">
                <a:solidFill>
                  <a:srgbClr val="000000"/>
                </a:solidFill>
              </a:rPr>
              <a:t>First safe action: +0-&gt;4</a:t>
            </a:r>
          </a:p>
        </p:txBody>
      </p:sp>
      <p:sp>
        <p:nvSpPr>
          <p:cNvPr id="10" name="矩形 9">
            <a:extLst>
              <a:ext uri="{FF2B5EF4-FFF2-40B4-BE49-F238E27FC236}">
                <a16:creationId xmlns:a16="http://schemas.microsoft.com/office/drawing/2014/main" id="{84F6A20C-4166-4790-B905-35274066D91B}"/>
              </a:ext>
            </a:extLst>
          </p:cNvPr>
          <p:cNvSpPr>
            <a:spLocks noGrp="1"/>
          </p:cNvSpPr>
          <p:nvPr/>
        </p:nvSpPr>
        <p:spPr>
          <a:xfrm>
            <a:off x="8153400" y="5067300"/>
            <a:ext cx="2857500" cy="552450"/>
          </a:xfrm>
          <a:prstGeom prst="rect">
            <a:avLst/>
          </a:prstGeom>
          <a:noFill/>
          <a:ln w="0">
            <a:noFill/>
            <a:prstDash val="solid"/>
          </a:ln>
        </p:spPr>
        <p:txBody>
          <a:bodyPr anchor="t"/>
          <a:lstStyle/>
          <a:p>
            <a:pPr algn="l">
              <a:defRPr sz="1800" b="1">
                <a:solidFill>
                  <a:srgbClr val="3D8DFF"/>
                </a:solidFill>
              </a:defRPr>
            </a:pPr>
            <a:r>
              <a:rPr sz="1800" b="1">
                <a:solidFill>
                  <a:srgbClr val="3D8DFF"/>
                </a:solidFill>
              </a:rPr>
              <a:t>The transient bridge creates the safe path.</a:t>
            </a:r>
          </a:p>
        </p:txBody>
      </p:sp>
    </p:spTree>
    <p:extLst>
      <p:ext uri="{BB962C8B-B14F-4D97-AF65-F5344CB8AC3E}">
        <p14:creationId xmlns:p14="http://schemas.microsoft.com/office/powerpoint/2010/main" val="1265514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FB0753A5-A739-4CE7-918D-71876729EDE4}"/>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5</a:t>
            </a:r>
          </a:p>
        </p:txBody>
      </p:sp>
      <p:sp>
        <p:nvSpPr>
          <p:cNvPr id="2" name="矩形 1">
            <a:extLst>
              <a:ext uri="{FF2B5EF4-FFF2-40B4-BE49-F238E27FC236}">
                <a16:creationId xmlns:a16="http://schemas.microsoft.com/office/drawing/2014/main" id="{E720475A-EE92-4029-BB1E-2DFD52003D16}"/>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PIVOT plans one safe step at a time</a:t>
            </a:r>
          </a:p>
        </p:txBody>
      </p:sp>
      <p:sp>
        <p:nvSpPr>
          <p:cNvPr id="3" name="矩形 2">
            <a:extLst>
              <a:ext uri="{FF2B5EF4-FFF2-40B4-BE49-F238E27FC236}">
                <a16:creationId xmlns:a16="http://schemas.microsoft.com/office/drawing/2014/main" id="{D5D54445-88B5-4C60-8E77-4969E358A363}"/>
              </a:ext>
            </a:extLst>
          </p:cNvPr>
          <p:cNvSpPr>
            <a:spLocks noGrp="1"/>
          </p:cNvSpPr>
          <p:nvPr/>
        </p:nvSpPr>
        <p:spPr>
          <a:xfrm>
            <a:off x="390525" y="1295400"/>
            <a:ext cx="10668000" cy="495300"/>
          </a:xfrm>
          <a:prstGeom prst="rect">
            <a:avLst/>
          </a:prstGeom>
          <a:noFill/>
          <a:ln w="0">
            <a:noFill/>
            <a:prstDash val="solid"/>
          </a:ln>
        </p:spPr>
        <p:txBody>
          <a:bodyPr anchor="t"/>
          <a:lstStyle/>
          <a:p>
            <a:pPr algn="l">
              <a:defRPr sz="1650" b="0">
                <a:solidFill>
                  <a:srgbClr val="525866"/>
                </a:solidFill>
              </a:defRPr>
            </a:pPr>
            <a:r>
              <a:rPr sz="1650" b="0">
                <a:solidFill>
                  <a:srgbClr val="525866"/>
                </a:solidFill>
              </a:rPr>
              <a:t>LLM sampling proposes diverse next actions; formal verification keeps safety.</a:t>
            </a:r>
          </a:p>
        </p:txBody>
      </p:sp>
      <p:sp>
        <p:nvSpPr>
          <p:cNvPr id="4" name="矩形: 圆角 3">
            <a:extLst>
              <a:ext uri="{FF2B5EF4-FFF2-40B4-BE49-F238E27FC236}">
                <a16:creationId xmlns:a16="http://schemas.microsoft.com/office/drawing/2014/main" id="{3152C583-BC5F-4EEB-84A5-2421C8B536C5}"/>
              </a:ext>
            </a:extLst>
          </p:cNvPr>
          <p:cNvSpPr>
            <a:spLocks noGrp="1"/>
          </p:cNvSpPr>
          <p:nvPr/>
        </p:nvSpPr>
        <p:spPr>
          <a:xfrm>
            <a:off x="742950" y="2476500"/>
            <a:ext cx="2905125" cy="2095500"/>
          </a:xfrm>
          <a:prstGeom prst="roundRect">
            <a:avLst>
              <a:gd name="adj" fmla="val 909"/>
            </a:avLst>
          </a:prstGeom>
          <a:solidFill>
            <a:srgbClr val="F7F8FA"/>
          </a:solidFill>
          <a:ln w="9525">
            <a:solidFill>
              <a:srgbClr val="E0E3E8"/>
            </a:solidFill>
            <a:prstDash val="solid"/>
          </a:ln>
        </p:spPr>
      </p:sp>
      <p:sp>
        <p:nvSpPr>
          <p:cNvPr id="5" name="矩形 4">
            <a:extLst>
              <a:ext uri="{FF2B5EF4-FFF2-40B4-BE49-F238E27FC236}">
                <a16:creationId xmlns:a16="http://schemas.microsoft.com/office/drawing/2014/main" id="{54925EEE-C5EF-4D46-9617-ED8C60267E41}"/>
              </a:ext>
            </a:extLst>
          </p:cNvPr>
          <p:cNvSpPr>
            <a:spLocks noGrp="1"/>
          </p:cNvSpPr>
          <p:nvPr/>
        </p:nvSpPr>
        <p:spPr>
          <a:xfrm>
            <a:off x="971550" y="2724150"/>
            <a:ext cx="523875" cy="495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1</a:t>
            </a:r>
          </a:p>
        </p:txBody>
      </p:sp>
      <p:sp>
        <p:nvSpPr>
          <p:cNvPr id="6" name="矩形 5">
            <a:extLst>
              <a:ext uri="{FF2B5EF4-FFF2-40B4-BE49-F238E27FC236}">
                <a16:creationId xmlns:a16="http://schemas.microsoft.com/office/drawing/2014/main" id="{A02E5F4C-6285-4C00-B8E8-4159DDFE7C7F}"/>
              </a:ext>
            </a:extLst>
          </p:cNvPr>
          <p:cNvSpPr>
            <a:spLocks noGrp="1"/>
          </p:cNvSpPr>
          <p:nvPr/>
        </p:nvSpPr>
        <p:spPr>
          <a:xfrm>
            <a:off x="971550" y="3409950"/>
            <a:ext cx="2238375" cy="361950"/>
          </a:xfrm>
          <a:prstGeom prst="rect">
            <a:avLst/>
          </a:prstGeom>
          <a:noFill/>
          <a:ln w="0">
            <a:noFill/>
            <a:prstDash val="solid"/>
          </a:ln>
        </p:spPr>
        <p:txBody>
          <a:bodyPr anchor="t"/>
          <a:lstStyle/>
          <a:p>
            <a:pPr algn="l">
              <a:defRPr sz="2175" b="1">
                <a:solidFill>
                  <a:srgbClr val="000000"/>
                </a:solidFill>
              </a:defRPr>
            </a:pPr>
            <a:r>
              <a:rPr sz="2175" b="1">
                <a:solidFill>
                  <a:srgbClr val="000000"/>
                </a:solidFill>
              </a:rPr>
              <a:t>Predict</a:t>
            </a:r>
          </a:p>
        </p:txBody>
      </p:sp>
      <p:sp>
        <p:nvSpPr>
          <p:cNvPr id="7" name="矩形 6">
            <a:extLst>
              <a:ext uri="{FF2B5EF4-FFF2-40B4-BE49-F238E27FC236}">
                <a16:creationId xmlns:a16="http://schemas.microsoft.com/office/drawing/2014/main" id="{9E510DB0-836E-4E52-8E5D-94C230CC07E7}"/>
              </a:ext>
            </a:extLst>
          </p:cNvPr>
          <p:cNvSpPr>
            <a:spLocks noGrp="1"/>
          </p:cNvSpPr>
          <p:nvPr/>
        </p:nvSpPr>
        <p:spPr>
          <a:xfrm>
            <a:off x="971550" y="3943350"/>
            <a:ext cx="2286000" cy="476250"/>
          </a:xfrm>
          <a:prstGeom prst="rect">
            <a:avLst/>
          </a:prstGeom>
          <a:noFill/>
          <a:ln w="0">
            <a:noFill/>
            <a:prstDash val="solid"/>
          </a:ln>
        </p:spPr>
        <p:txBody>
          <a:bodyPr anchor="t"/>
          <a:lstStyle/>
          <a:p>
            <a:pPr algn="l">
              <a:defRPr sz="1500" b="0">
                <a:solidFill>
                  <a:srgbClr val="525866"/>
                </a:solidFill>
              </a:defRPr>
            </a:pPr>
            <a:r>
              <a:rPr sz="1500" b="0">
                <a:solidFill>
                  <a:srgbClr val="525866"/>
                </a:solidFill>
              </a:rPr>
              <a:t>Sample candidate edits with an LLM.</a:t>
            </a:r>
          </a:p>
        </p:txBody>
      </p:sp>
      <p:sp>
        <p:nvSpPr>
          <p:cNvPr id="8" name="矩形 7">
            <a:extLst>
              <a:ext uri="{FF2B5EF4-FFF2-40B4-BE49-F238E27FC236}">
                <a16:creationId xmlns:a16="http://schemas.microsoft.com/office/drawing/2014/main" id="{2AB373A9-6004-4EB1-9C5C-D6BBE7569B1F}"/>
              </a:ext>
            </a:extLst>
          </p:cNvPr>
          <p:cNvSpPr>
            <a:spLocks noGrp="1"/>
          </p:cNvSpPr>
          <p:nvPr/>
        </p:nvSpPr>
        <p:spPr>
          <a:xfrm>
            <a:off x="3829050" y="3429000"/>
            <a:ext cx="457200" cy="361950"/>
          </a:xfrm>
          <a:prstGeom prst="rect">
            <a:avLst/>
          </a:prstGeom>
          <a:noFill/>
          <a:ln w="0">
            <a:noFill/>
            <a:prstDash val="solid"/>
          </a:ln>
        </p:spPr>
        <p:txBody>
          <a:bodyPr anchor="t"/>
          <a:lstStyle/>
          <a:p>
            <a:pPr algn="l">
              <a:defRPr sz="2400" b="1">
                <a:solidFill>
                  <a:srgbClr val="B8BCC4"/>
                </a:solidFill>
              </a:defRPr>
            </a:pPr>
            <a:r>
              <a:rPr sz="2400" b="1">
                <a:solidFill>
                  <a:srgbClr val="B8BCC4"/>
                </a:solidFill>
              </a:rPr>
              <a:t>-&gt;</a:t>
            </a:r>
          </a:p>
        </p:txBody>
      </p:sp>
      <p:sp>
        <p:nvSpPr>
          <p:cNvPr id="9" name="矩形: 圆角 8">
            <a:extLst>
              <a:ext uri="{FF2B5EF4-FFF2-40B4-BE49-F238E27FC236}">
                <a16:creationId xmlns:a16="http://schemas.microsoft.com/office/drawing/2014/main" id="{2CDA05E5-A89F-4FC3-BD58-3710EB2CD4F9}"/>
              </a:ext>
            </a:extLst>
          </p:cNvPr>
          <p:cNvSpPr>
            <a:spLocks noGrp="1"/>
          </p:cNvSpPr>
          <p:nvPr/>
        </p:nvSpPr>
        <p:spPr>
          <a:xfrm>
            <a:off x="4533900" y="2476500"/>
            <a:ext cx="2905125" cy="2095500"/>
          </a:xfrm>
          <a:prstGeom prst="roundRect">
            <a:avLst>
              <a:gd name="adj" fmla="val 909"/>
            </a:avLst>
          </a:prstGeom>
          <a:solidFill>
            <a:srgbClr val="EEF6FF"/>
          </a:solidFill>
          <a:ln w="9525">
            <a:solidFill>
              <a:srgbClr val="E0E3E8"/>
            </a:solidFill>
            <a:prstDash val="solid"/>
          </a:ln>
        </p:spPr>
      </p:sp>
      <p:sp>
        <p:nvSpPr>
          <p:cNvPr id="10" name="矩形 9">
            <a:extLst>
              <a:ext uri="{FF2B5EF4-FFF2-40B4-BE49-F238E27FC236}">
                <a16:creationId xmlns:a16="http://schemas.microsoft.com/office/drawing/2014/main" id="{9668AD9B-5593-466D-AFE9-257BD3722239}"/>
              </a:ext>
            </a:extLst>
          </p:cNvPr>
          <p:cNvSpPr>
            <a:spLocks noGrp="1"/>
          </p:cNvSpPr>
          <p:nvPr/>
        </p:nvSpPr>
        <p:spPr>
          <a:xfrm>
            <a:off x="4762500" y="2724150"/>
            <a:ext cx="523875" cy="495300"/>
          </a:xfrm>
          <a:prstGeom prst="rect">
            <a:avLst/>
          </a:prstGeom>
          <a:noFill/>
          <a:ln w="0">
            <a:noFill/>
            <a:prstDash val="solid"/>
          </a:ln>
        </p:spPr>
        <p:txBody>
          <a:bodyPr anchor="t"/>
          <a:lstStyle/>
          <a:p>
            <a:pPr algn="l">
              <a:defRPr sz="2850" b="1">
                <a:solidFill>
                  <a:srgbClr val="3D8DFF"/>
                </a:solidFill>
              </a:defRPr>
            </a:pPr>
            <a:r>
              <a:rPr sz="2850" b="1">
                <a:solidFill>
                  <a:srgbClr val="3D8DFF"/>
                </a:solidFill>
              </a:rPr>
              <a:t>2</a:t>
            </a:r>
          </a:p>
        </p:txBody>
      </p:sp>
      <p:sp>
        <p:nvSpPr>
          <p:cNvPr id="11" name="矩形 10">
            <a:extLst>
              <a:ext uri="{FF2B5EF4-FFF2-40B4-BE49-F238E27FC236}">
                <a16:creationId xmlns:a16="http://schemas.microsoft.com/office/drawing/2014/main" id="{52D5CA15-EA4E-44B1-91AC-AD1C56689CF2}"/>
              </a:ext>
            </a:extLst>
          </p:cNvPr>
          <p:cNvSpPr>
            <a:spLocks noGrp="1"/>
          </p:cNvSpPr>
          <p:nvPr/>
        </p:nvSpPr>
        <p:spPr>
          <a:xfrm>
            <a:off x="4762500" y="3409950"/>
            <a:ext cx="2238375" cy="361950"/>
          </a:xfrm>
          <a:prstGeom prst="rect">
            <a:avLst/>
          </a:prstGeom>
          <a:noFill/>
          <a:ln w="0">
            <a:noFill/>
            <a:prstDash val="solid"/>
          </a:ln>
        </p:spPr>
        <p:txBody>
          <a:bodyPr anchor="t"/>
          <a:lstStyle/>
          <a:p>
            <a:pPr algn="l">
              <a:defRPr sz="2175" b="1">
                <a:solidFill>
                  <a:srgbClr val="000000"/>
                </a:solidFill>
              </a:defRPr>
            </a:pPr>
            <a:r>
              <a:rPr sz="2175" b="1">
                <a:solidFill>
                  <a:srgbClr val="000000"/>
                </a:solidFill>
              </a:rPr>
              <a:t>Verify</a:t>
            </a:r>
          </a:p>
        </p:txBody>
      </p:sp>
      <p:sp>
        <p:nvSpPr>
          <p:cNvPr id="12" name="矩形 11">
            <a:extLst>
              <a:ext uri="{FF2B5EF4-FFF2-40B4-BE49-F238E27FC236}">
                <a16:creationId xmlns:a16="http://schemas.microsoft.com/office/drawing/2014/main" id="{48627CD7-4859-4594-BEDC-46C189CD26B3}"/>
              </a:ext>
            </a:extLst>
          </p:cNvPr>
          <p:cNvSpPr>
            <a:spLocks noGrp="1"/>
          </p:cNvSpPr>
          <p:nvPr/>
        </p:nvSpPr>
        <p:spPr>
          <a:xfrm>
            <a:off x="4762500" y="3943350"/>
            <a:ext cx="2286000" cy="476250"/>
          </a:xfrm>
          <a:prstGeom prst="rect">
            <a:avLst/>
          </a:prstGeom>
          <a:noFill/>
          <a:ln w="0">
            <a:noFill/>
            <a:prstDash val="solid"/>
          </a:ln>
        </p:spPr>
        <p:txBody>
          <a:bodyPr anchor="t"/>
          <a:lstStyle/>
          <a:p>
            <a:pPr algn="l">
              <a:defRPr sz="1500" b="0">
                <a:solidFill>
                  <a:srgbClr val="525866"/>
                </a:solidFill>
              </a:defRPr>
            </a:pPr>
            <a:r>
              <a:rPr sz="1500" b="0">
                <a:solidFill>
                  <a:srgbClr val="525866"/>
                </a:solidFill>
              </a:rPr>
              <a:t>Check applicability and safety for each candidate.</a:t>
            </a:r>
          </a:p>
        </p:txBody>
      </p:sp>
      <p:sp>
        <p:nvSpPr>
          <p:cNvPr id="13" name="矩形 12">
            <a:extLst>
              <a:ext uri="{FF2B5EF4-FFF2-40B4-BE49-F238E27FC236}">
                <a16:creationId xmlns:a16="http://schemas.microsoft.com/office/drawing/2014/main" id="{3C0B2DB0-331E-4B8A-BF30-7621FF971F3E}"/>
              </a:ext>
            </a:extLst>
          </p:cNvPr>
          <p:cNvSpPr>
            <a:spLocks noGrp="1"/>
          </p:cNvSpPr>
          <p:nvPr/>
        </p:nvSpPr>
        <p:spPr>
          <a:xfrm>
            <a:off x="7620000" y="3429000"/>
            <a:ext cx="457200" cy="361950"/>
          </a:xfrm>
          <a:prstGeom prst="rect">
            <a:avLst/>
          </a:prstGeom>
          <a:noFill/>
          <a:ln w="0">
            <a:noFill/>
            <a:prstDash val="solid"/>
          </a:ln>
        </p:spPr>
        <p:txBody>
          <a:bodyPr anchor="t"/>
          <a:lstStyle/>
          <a:p>
            <a:pPr algn="l">
              <a:defRPr sz="2400" b="1">
                <a:solidFill>
                  <a:srgbClr val="B8BCC4"/>
                </a:solidFill>
              </a:defRPr>
            </a:pPr>
            <a:r>
              <a:rPr sz="2400" b="1">
                <a:solidFill>
                  <a:srgbClr val="B8BCC4"/>
                </a:solidFill>
              </a:rPr>
              <a:t>-&gt;</a:t>
            </a:r>
          </a:p>
        </p:txBody>
      </p:sp>
      <p:sp>
        <p:nvSpPr>
          <p:cNvPr id="14" name="矩形: 圆角 13">
            <a:extLst>
              <a:ext uri="{FF2B5EF4-FFF2-40B4-BE49-F238E27FC236}">
                <a16:creationId xmlns:a16="http://schemas.microsoft.com/office/drawing/2014/main" id="{7A25732E-D8D4-4355-B304-B4166C032229}"/>
              </a:ext>
            </a:extLst>
          </p:cNvPr>
          <p:cNvSpPr>
            <a:spLocks noGrp="1"/>
          </p:cNvSpPr>
          <p:nvPr/>
        </p:nvSpPr>
        <p:spPr>
          <a:xfrm>
            <a:off x="8324850" y="2476500"/>
            <a:ext cx="2905125" cy="2095500"/>
          </a:xfrm>
          <a:prstGeom prst="roundRect">
            <a:avLst>
              <a:gd name="adj" fmla="val 909"/>
            </a:avLst>
          </a:prstGeom>
          <a:solidFill>
            <a:srgbClr val="F7F8FA"/>
          </a:solidFill>
          <a:ln w="9525">
            <a:solidFill>
              <a:srgbClr val="E0E3E8"/>
            </a:solidFill>
            <a:prstDash val="solid"/>
          </a:ln>
        </p:spPr>
      </p:sp>
      <p:sp>
        <p:nvSpPr>
          <p:cNvPr id="15" name="矩形 14">
            <a:extLst>
              <a:ext uri="{FF2B5EF4-FFF2-40B4-BE49-F238E27FC236}">
                <a16:creationId xmlns:a16="http://schemas.microsoft.com/office/drawing/2014/main" id="{9BC67C43-B9A6-4230-BE68-7375D47633EC}"/>
              </a:ext>
            </a:extLst>
          </p:cNvPr>
          <p:cNvSpPr>
            <a:spLocks noGrp="1"/>
          </p:cNvSpPr>
          <p:nvPr/>
        </p:nvSpPr>
        <p:spPr>
          <a:xfrm>
            <a:off x="8553450" y="2724150"/>
            <a:ext cx="523875" cy="495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3</a:t>
            </a:r>
          </a:p>
        </p:txBody>
      </p:sp>
      <p:sp>
        <p:nvSpPr>
          <p:cNvPr id="16" name="矩形 15">
            <a:extLst>
              <a:ext uri="{FF2B5EF4-FFF2-40B4-BE49-F238E27FC236}">
                <a16:creationId xmlns:a16="http://schemas.microsoft.com/office/drawing/2014/main" id="{B54F1C7D-ABD1-4AA1-9A9A-B9B00938C1D4}"/>
              </a:ext>
            </a:extLst>
          </p:cNvPr>
          <p:cNvSpPr>
            <a:spLocks noGrp="1"/>
          </p:cNvSpPr>
          <p:nvPr/>
        </p:nvSpPr>
        <p:spPr>
          <a:xfrm>
            <a:off x="8553450" y="3409950"/>
            <a:ext cx="2238375" cy="361950"/>
          </a:xfrm>
          <a:prstGeom prst="rect">
            <a:avLst/>
          </a:prstGeom>
          <a:noFill/>
          <a:ln w="0">
            <a:noFill/>
            <a:prstDash val="solid"/>
          </a:ln>
        </p:spPr>
        <p:txBody>
          <a:bodyPr anchor="t"/>
          <a:lstStyle/>
          <a:p>
            <a:pPr algn="l">
              <a:defRPr sz="2175" b="1">
                <a:solidFill>
                  <a:srgbClr val="000000"/>
                </a:solidFill>
              </a:defRPr>
            </a:pPr>
            <a:r>
              <a:rPr sz="2175" b="1">
                <a:solidFill>
                  <a:srgbClr val="000000"/>
                </a:solidFill>
              </a:rPr>
              <a:t>Search</a:t>
            </a:r>
          </a:p>
        </p:txBody>
      </p:sp>
      <p:sp>
        <p:nvSpPr>
          <p:cNvPr id="17" name="矩形 16">
            <a:extLst>
              <a:ext uri="{FF2B5EF4-FFF2-40B4-BE49-F238E27FC236}">
                <a16:creationId xmlns:a16="http://schemas.microsoft.com/office/drawing/2014/main" id="{D8F9E721-6A0A-4404-A81B-E004DE7A2EA4}"/>
              </a:ext>
            </a:extLst>
          </p:cNvPr>
          <p:cNvSpPr>
            <a:spLocks noGrp="1"/>
          </p:cNvSpPr>
          <p:nvPr/>
        </p:nvSpPr>
        <p:spPr>
          <a:xfrm>
            <a:off x="8553450" y="3943350"/>
            <a:ext cx="2286000" cy="476250"/>
          </a:xfrm>
          <a:prstGeom prst="rect">
            <a:avLst/>
          </a:prstGeom>
          <a:noFill/>
          <a:ln w="0">
            <a:noFill/>
            <a:prstDash val="solid"/>
          </a:ln>
        </p:spPr>
        <p:txBody>
          <a:bodyPr anchor="t"/>
          <a:lstStyle/>
          <a:p>
            <a:pPr algn="l">
              <a:defRPr sz="1500" b="0">
                <a:solidFill>
                  <a:srgbClr val="525866"/>
                </a:solidFill>
              </a:defRPr>
            </a:pPr>
            <a:r>
              <a:rPr sz="1500" b="0">
                <a:solidFill>
                  <a:srgbClr val="525866"/>
                </a:solidFill>
              </a:rPr>
              <a:t>Keep several verified-safe prefixes in a beam.</a:t>
            </a:r>
          </a:p>
        </p:txBody>
      </p:sp>
      <p:sp>
        <p:nvSpPr>
          <p:cNvPr id="18" name="矩形 17">
            <a:extLst>
              <a:ext uri="{FF2B5EF4-FFF2-40B4-BE49-F238E27FC236}">
                <a16:creationId xmlns:a16="http://schemas.microsoft.com/office/drawing/2014/main" id="{29AF928B-D4C1-466B-B5D2-C8D5D7C95FF0}"/>
              </a:ext>
            </a:extLst>
          </p:cNvPr>
          <p:cNvSpPr>
            <a:spLocks noGrp="1"/>
          </p:cNvSpPr>
          <p:nvPr/>
        </p:nvSpPr>
        <p:spPr>
          <a:xfrm>
            <a:off x="742950" y="5219700"/>
            <a:ext cx="6191250" cy="400050"/>
          </a:xfrm>
          <a:prstGeom prst="rect">
            <a:avLst/>
          </a:prstGeom>
          <a:noFill/>
          <a:ln w="0">
            <a:noFill/>
            <a:prstDash val="solid"/>
          </a:ln>
        </p:spPr>
        <p:txBody>
          <a:bodyPr anchor="t"/>
          <a:lstStyle/>
          <a:p>
            <a:pPr algn="l">
              <a:defRPr sz="2250" b="1">
                <a:solidFill>
                  <a:srgbClr val="000000"/>
                </a:solidFill>
              </a:defRPr>
            </a:pPr>
            <a:r>
              <a:rPr sz="2250" b="1">
                <a:solidFill>
                  <a:srgbClr val="000000"/>
                </a:solidFill>
              </a:rPr>
              <a:t>Safety stays with the verifier.</a:t>
            </a:r>
          </a:p>
        </p:txBody>
      </p:sp>
      <p:sp>
        <p:nvSpPr>
          <p:cNvPr id="19" name="矩形 18">
            <a:extLst>
              <a:ext uri="{FF2B5EF4-FFF2-40B4-BE49-F238E27FC236}">
                <a16:creationId xmlns:a16="http://schemas.microsoft.com/office/drawing/2014/main" id="{D7DABAAA-FFB1-42AA-984E-22B0BB0638D6}"/>
              </a:ext>
            </a:extLst>
          </p:cNvPr>
          <p:cNvSpPr>
            <a:spLocks noGrp="1"/>
          </p:cNvSpPr>
          <p:nvPr/>
        </p:nvSpPr>
        <p:spPr>
          <a:xfrm>
            <a:off x="742950" y="5657850"/>
            <a:ext cx="7524750" cy="361950"/>
          </a:xfrm>
          <a:prstGeom prst="rect">
            <a:avLst/>
          </a:prstGeom>
          <a:noFill/>
          <a:ln w="0">
            <a:noFill/>
            <a:prstDash val="solid"/>
          </a:ln>
        </p:spPr>
        <p:txBody>
          <a:bodyPr anchor="t"/>
          <a:lstStyle/>
          <a:p>
            <a:pPr algn="l">
              <a:defRPr sz="1800" b="0">
                <a:solidFill>
                  <a:srgbClr val="525866"/>
                </a:solidFill>
              </a:defRPr>
            </a:pPr>
            <a:r>
              <a:rPr sz="1800" b="0">
                <a:solidFill>
                  <a:srgbClr val="525866"/>
                </a:solidFill>
              </a:rPr>
              <a:t>Probability guides exploration; verification decides safety.</a:t>
            </a:r>
          </a:p>
        </p:txBody>
      </p:sp>
    </p:spTree>
    <p:extLst>
      <p:ext uri="{BB962C8B-B14F-4D97-AF65-F5344CB8AC3E}">
        <p14:creationId xmlns:p14="http://schemas.microsoft.com/office/powerpoint/2010/main" val="1207007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F38698D9-692D-4142-A39D-A2C2E620AF31}"/>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6</a:t>
            </a:r>
          </a:p>
        </p:txBody>
      </p:sp>
      <p:sp>
        <p:nvSpPr>
          <p:cNvPr id="2" name="矩形 1">
            <a:extLst>
              <a:ext uri="{FF2B5EF4-FFF2-40B4-BE49-F238E27FC236}">
                <a16:creationId xmlns:a16="http://schemas.microsoft.com/office/drawing/2014/main" id="{F6EF1B43-DBC0-45B2-B023-4228C9AC4C92}"/>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The LLM predictor samples abstract edits</a:t>
            </a:r>
          </a:p>
        </p:txBody>
      </p:sp>
      <p:sp>
        <p:nvSpPr>
          <p:cNvPr id="3" name="矩形: 圆角 2">
            <a:extLst>
              <a:ext uri="{FF2B5EF4-FFF2-40B4-BE49-F238E27FC236}">
                <a16:creationId xmlns:a16="http://schemas.microsoft.com/office/drawing/2014/main" id="{8F30B522-2D7A-4859-BC48-2B1787D08249}"/>
              </a:ext>
            </a:extLst>
          </p:cNvPr>
          <p:cNvSpPr>
            <a:spLocks noGrp="1"/>
          </p:cNvSpPr>
          <p:nvPr/>
        </p:nvSpPr>
        <p:spPr>
          <a:xfrm>
            <a:off x="533400" y="1600200"/>
            <a:ext cx="4857750" cy="3409950"/>
          </a:xfrm>
          <a:prstGeom prst="roundRect">
            <a:avLst>
              <a:gd name="adj" fmla="val 559"/>
            </a:avLst>
          </a:prstGeom>
          <a:solidFill>
            <a:srgbClr val="F7F8FA"/>
          </a:solidFill>
          <a:ln w="9525">
            <a:solidFill>
              <a:srgbClr val="E0E3E8"/>
            </a:solidFill>
            <a:prstDash val="solid"/>
          </a:ln>
        </p:spPr>
      </p:sp>
      <p:sp>
        <p:nvSpPr>
          <p:cNvPr id="4" name="矩形 3">
            <a:extLst>
              <a:ext uri="{FF2B5EF4-FFF2-40B4-BE49-F238E27FC236}">
                <a16:creationId xmlns:a16="http://schemas.microsoft.com/office/drawing/2014/main" id="{A8C6186D-CE65-46B7-AD87-6634C6FC87DA}"/>
              </a:ext>
            </a:extLst>
          </p:cNvPr>
          <p:cNvSpPr>
            <a:spLocks noGrp="1"/>
          </p:cNvSpPr>
          <p:nvPr/>
        </p:nvSpPr>
        <p:spPr>
          <a:xfrm>
            <a:off x="838200" y="1905000"/>
            <a:ext cx="2476500" cy="323850"/>
          </a:xfrm>
          <a:prstGeom prst="rect">
            <a:avLst/>
          </a:prstGeom>
          <a:noFill/>
          <a:ln w="0">
            <a:noFill/>
            <a:prstDash val="solid"/>
          </a:ln>
        </p:spPr>
        <p:txBody>
          <a:bodyPr anchor="t"/>
          <a:lstStyle/>
          <a:p>
            <a:pPr algn="l">
              <a:defRPr sz="2025" b="1">
                <a:solidFill>
                  <a:srgbClr val="000000"/>
                </a:solidFill>
              </a:defRPr>
            </a:pPr>
            <a:r>
              <a:rPr sz="2025" b="1">
                <a:solidFill>
                  <a:srgbClr val="000000"/>
                </a:solidFill>
              </a:rPr>
              <a:t>Input context</a:t>
            </a:r>
          </a:p>
        </p:txBody>
      </p:sp>
      <p:sp>
        <p:nvSpPr>
          <p:cNvPr id="5" name="矩形 4">
            <a:extLst>
              <a:ext uri="{FF2B5EF4-FFF2-40B4-BE49-F238E27FC236}">
                <a16:creationId xmlns:a16="http://schemas.microsoft.com/office/drawing/2014/main" id="{B4682A43-EC6D-4EFB-BCEA-57F74772A3AC}"/>
              </a:ext>
            </a:extLst>
          </p:cNvPr>
          <p:cNvSpPr>
            <a:spLocks noGrp="1"/>
          </p:cNvSpPr>
          <p:nvPr/>
        </p:nvSpPr>
        <p:spPr>
          <a:xfrm>
            <a:off x="838200" y="2514600"/>
            <a:ext cx="3714750" cy="4095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T: topology</a:t>
            </a:r>
          </a:p>
        </p:txBody>
      </p:sp>
      <p:sp>
        <p:nvSpPr>
          <p:cNvPr id="6" name="矩形 5">
            <a:extLst>
              <a:ext uri="{FF2B5EF4-FFF2-40B4-BE49-F238E27FC236}">
                <a16:creationId xmlns:a16="http://schemas.microsoft.com/office/drawing/2014/main" id="{00B0713B-B799-480B-9CFC-C850E3531A7D}"/>
              </a:ext>
            </a:extLst>
          </p:cNvPr>
          <p:cNvSpPr>
            <a:spLocks noGrp="1"/>
          </p:cNvSpPr>
          <p:nvPr/>
        </p:nvSpPr>
        <p:spPr>
          <a:xfrm>
            <a:off x="838200" y="2952750"/>
            <a:ext cx="3714750" cy="4095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C_init: initial configuration</a:t>
            </a:r>
          </a:p>
        </p:txBody>
      </p:sp>
      <p:sp>
        <p:nvSpPr>
          <p:cNvPr id="7" name="矩形 6">
            <a:extLst>
              <a:ext uri="{FF2B5EF4-FFF2-40B4-BE49-F238E27FC236}">
                <a16:creationId xmlns:a16="http://schemas.microsoft.com/office/drawing/2014/main" id="{4206E910-F430-4038-9EA0-4E85E82589DE}"/>
              </a:ext>
            </a:extLst>
          </p:cNvPr>
          <p:cNvSpPr>
            <a:spLocks noGrp="1"/>
          </p:cNvSpPr>
          <p:nvPr/>
        </p:nvSpPr>
        <p:spPr>
          <a:xfrm>
            <a:off x="838200" y="3390900"/>
            <a:ext cx="3714750" cy="4095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C_tgt: target configuration</a:t>
            </a:r>
          </a:p>
        </p:txBody>
      </p:sp>
      <p:sp>
        <p:nvSpPr>
          <p:cNvPr id="8" name="矩形 7">
            <a:extLst>
              <a:ext uri="{FF2B5EF4-FFF2-40B4-BE49-F238E27FC236}">
                <a16:creationId xmlns:a16="http://schemas.microsoft.com/office/drawing/2014/main" id="{4AB7AA81-3207-4A96-9BBC-6C54F1CBBF08}"/>
              </a:ext>
            </a:extLst>
          </p:cNvPr>
          <p:cNvSpPr>
            <a:spLocks noGrp="1"/>
          </p:cNvSpPr>
          <p:nvPr/>
        </p:nvSpPr>
        <p:spPr>
          <a:xfrm>
            <a:off x="838200" y="3829050"/>
            <a:ext cx="3714750" cy="4095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Cons: safety constraints</a:t>
            </a:r>
          </a:p>
        </p:txBody>
      </p:sp>
      <p:sp>
        <p:nvSpPr>
          <p:cNvPr id="9" name="矩形 8">
            <a:extLst>
              <a:ext uri="{FF2B5EF4-FFF2-40B4-BE49-F238E27FC236}">
                <a16:creationId xmlns:a16="http://schemas.microsoft.com/office/drawing/2014/main" id="{DF02B773-7E6E-4B07-9978-7451F1954A87}"/>
              </a:ext>
            </a:extLst>
          </p:cNvPr>
          <p:cNvSpPr>
            <a:spLocks noGrp="1"/>
          </p:cNvSpPr>
          <p:nvPr/>
        </p:nvSpPr>
        <p:spPr>
          <a:xfrm>
            <a:off x="838200" y="4267200"/>
            <a:ext cx="3714750" cy="4095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P: committed prefix</a:t>
            </a:r>
          </a:p>
        </p:txBody>
      </p:sp>
      <p:sp>
        <p:nvSpPr>
          <p:cNvPr id="10" name="矩形: 圆角 9">
            <a:extLst>
              <a:ext uri="{FF2B5EF4-FFF2-40B4-BE49-F238E27FC236}">
                <a16:creationId xmlns:a16="http://schemas.microsoft.com/office/drawing/2014/main" id="{292B3418-C19A-4EAE-A211-D589A1572077}"/>
              </a:ext>
            </a:extLst>
          </p:cNvPr>
          <p:cNvSpPr>
            <a:spLocks noGrp="1"/>
          </p:cNvSpPr>
          <p:nvPr/>
        </p:nvSpPr>
        <p:spPr>
          <a:xfrm>
            <a:off x="6210300" y="1600200"/>
            <a:ext cx="4857750" cy="3409950"/>
          </a:xfrm>
          <a:prstGeom prst="roundRect">
            <a:avLst>
              <a:gd name="adj" fmla="val 559"/>
            </a:avLst>
          </a:prstGeom>
          <a:solidFill>
            <a:srgbClr val="EEF6FF"/>
          </a:solidFill>
          <a:ln w="9525">
            <a:solidFill>
              <a:srgbClr val="E0E3E8"/>
            </a:solidFill>
            <a:prstDash val="solid"/>
          </a:ln>
        </p:spPr>
      </p:sp>
      <p:sp>
        <p:nvSpPr>
          <p:cNvPr id="11" name="矩形 10">
            <a:extLst>
              <a:ext uri="{FF2B5EF4-FFF2-40B4-BE49-F238E27FC236}">
                <a16:creationId xmlns:a16="http://schemas.microsoft.com/office/drawing/2014/main" id="{3C21A984-DFFD-4B46-B4BD-13C2C7ACA196}"/>
              </a:ext>
            </a:extLst>
          </p:cNvPr>
          <p:cNvSpPr>
            <a:spLocks noGrp="1"/>
          </p:cNvSpPr>
          <p:nvPr/>
        </p:nvSpPr>
        <p:spPr>
          <a:xfrm>
            <a:off x="6515100" y="1905000"/>
            <a:ext cx="2571750" cy="323850"/>
          </a:xfrm>
          <a:prstGeom prst="rect">
            <a:avLst/>
          </a:prstGeom>
          <a:noFill/>
          <a:ln w="0">
            <a:noFill/>
            <a:prstDash val="solid"/>
          </a:ln>
        </p:spPr>
        <p:txBody>
          <a:bodyPr anchor="t"/>
          <a:lstStyle/>
          <a:p>
            <a:pPr algn="l">
              <a:defRPr sz="2025" b="1">
                <a:solidFill>
                  <a:srgbClr val="000000"/>
                </a:solidFill>
              </a:defRPr>
            </a:pPr>
            <a:r>
              <a:rPr sz="2025" b="1">
                <a:solidFill>
                  <a:srgbClr val="000000"/>
                </a:solidFill>
              </a:rPr>
              <a:t>Output grammar</a:t>
            </a:r>
          </a:p>
        </p:txBody>
      </p:sp>
      <p:sp>
        <p:nvSpPr>
          <p:cNvPr id="12" name="矩形 11">
            <a:extLst>
              <a:ext uri="{FF2B5EF4-FFF2-40B4-BE49-F238E27FC236}">
                <a16:creationId xmlns:a16="http://schemas.microsoft.com/office/drawing/2014/main" id="{18ABBFA5-1B43-48A7-A9DF-637215F46FDD}"/>
              </a:ext>
            </a:extLst>
          </p:cNvPr>
          <p:cNvSpPr>
            <a:spLocks noGrp="1"/>
          </p:cNvSpPr>
          <p:nvPr/>
        </p:nvSpPr>
        <p:spPr>
          <a:xfrm>
            <a:off x="6515100" y="2571750"/>
            <a:ext cx="3333750" cy="466725"/>
          </a:xfrm>
          <a:prstGeom prst="rect">
            <a:avLst/>
          </a:prstGeom>
          <a:noFill/>
          <a:ln w="0">
            <a:noFill/>
            <a:prstDash val="solid"/>
          </a:ln>
        </p:spPr>
        <p:txBody>
          <a:bodyPr anchor="t"/>
          <a:lstStyle/>
          <a:p>
            <a:pPr algn="l">
              <a:defRPr sz="1800" b="0">
                <a:solidFill>
                  <a:srgbClr val="000000"/>
                </a:solidFill>
              </a:defRPr>
            </a:pPr>
            <a:r>
              <a:rPr sz="1800" b="0">
                <a:solidFill>
                  <a:srgbClr val="000000"/>
                </a:solidFill>
              </a:rPr>
              <a:t>insert one entry</a:t>
            </a:r>
          </a:p>
        </p:txBody>
      </p:sp>
      <p:sp>
        <p:nvSpPr>
          <p:cNvPr id="13" name="矩形 12">
            <a:extLst>
              <a:ext uri="{FF2B5EF4-FFF2-40B4-BE49-F238E27FC236}">
                <a16:creationId xmlns:a16="http://schemas.microsoft.com/office/drawing/2014/main" id="{E8C81385-7042-4E36-BB70-816D54CCB1FD}"/>
              </a:ext>
            </a:extLst>
          </p:cNvPr>
          <p:cNvSpPr>
            <a:spLocks noGrp="1"/>
          </p:cNvSpPr>
          <p:nvPr/>
        </p:nvSpPr>
        <p:spPr>
          <a:xfrm>
            <a:off x="6515100" y="3067050"/>
            <a:ext cx="3333750" cy="466725"/>
          </a:xfrm>
          <a:prstGeom prst="rect">
            <a:avLst/>
          </a:prstGeom>
          <a:noFill/>
          <a:ln w="0">
            <a:noFill/>
            <a:prstDash val="solid"/>
          </a:ln>
        </p:spPr>
        <p:txBody>
          <a:bodyPr anchor="t"/>
          <a:lstStyle/>
          <a:p>
            <a:pPr algn="l">
              <a:defRPr sz="1800" b="0">
                <a:solidFill>
                  <a:srgbClr val="000000"/>
                </a:solidFill>
              </a:defRPr>
            </a:pPr>
            <a:r>
              <a:rPr sz="1800" b="0">
                <a:solidFill>
                  <a:srgbClr val="000000"/>
                </a:solidFill>
              </a:rPr>
              <a:t>remove one entry</a:t>
            </a:r>
          </a:p>
        </p:txBody>
      </p:sp>
      <p:sp>
        <p:nvSpPr>
          <p:cNvPr id="14" name="矩形 13">
            <a:extLst>
              <a:ext uri="{FF2B5EF4-FFF2-40B4-BE49-F238E27FC236}">
                <a16:creationId xmlns:a16="http://schemas.microsoft.com/office/drawing/2014/main" id="{78227283-B935-4760-9E36-45A1C5D7B84F}"/>
              </a:ext>
            </a:extLst>
          </p:cNvPr>
          <p:cNvSpPr>
            <a:spLocks noGrp="1"/>
          </p:cNvSpPr>
          <p:nvPr/>
        </p:nvSpPr>
        <p:spPr>
          <a:xfrm>
            <a:off x="6515100" y="3562350"/>
            <a:ext cx="3333750" cy="466725"/>
          </a:xfrm>
          <a:prstGeom prst="rect">
            <a:avLst/>
          </a:prstGeom>
          <a:noFill/>
          <a:ln w="0">
            <a:noFill/>
            <a:prstDash val="solid"/>
          </a:ln>
        </p:spPr>
        <p:txBody>
          <a:bodyPr anchor="t"/>
          <a:lstStyle/>
          <a:p>
            <a:pPr algn="l">
              <a:defRPr sz="1800" b="0">
                <a:solidFill>
                  <a:srgbClr val="000000"/>
                </a:solidFill>
              </a:defRPr>
            </a:pPr>
            <a:r>
              <a:rPr sz="1800" b="0">
                <a:solidFill>
                  <a:srgbClr val="000000"/>
                </a:solidFill>
              </a:rPr>
              <a:t>change one entry</a:t>
            </a:r>
          </a:p>
        </p:txBody>
      </p:sp>
      <p:sp>
        <p:nvSpPr>
          <p:cNvPr id="15" name="矩形 14">
            <a:extLst>
              <a:ext uri="{FF2B5EF4-FFF2-40B4-BE49-F238E27FC236}">
                <a16:creationId xmlns:a16="http://schemas.microsoft.com/office/drawing/2014/main" id="{F146D193-4ADF-4990-A499-7D6DF12BC634}"/>
              </a:ext>
            </a:extLst>
          </p:cNvPr>
          <p:cNvSpPr>
            <a:spLocks noGrp="1"/>
          </p:cNvSpPr>
          <p:nvPr/>
        </p:nvSpPr>
        <p:spPr>
          <a:xfrm>
            <a:off x="6515100" y="4057650"/>
            <a:ext cx="3333750" cy="466725"/>
          </a:xfrm>
          <a:prstGeom prst="rect">
            <a:avLst/>
          </a:prstGeom>
          <a:noFill/>
          <a:ln w="0">
            <a:noFill/>
            <a:prstDash val="solid"/>
          </a:ln>
        </p:spPr>
        <p:txBody>
          <a:bodyPr anchor="t"/>
          <a:lstStyle/>
          <a:p>
            <a:pPr algn="l">
              <a:defRPr sz="1800" b="0">
                <a:solidFill>
                  <a:srgbClr val="000000"/>
                </a:solidFill>
              </a:defRPr>
            </a:pPr>
            <a:r>
              <a:rPr sz="1800" b="0">
                <a:solidFill>
                  <a:srgbClr val="000000"/>
                </a:solidFill>
              </a:rPr>
              <a:t>DONE</a:t>
            </a:r>
          </a:p>
        </p:txBody>
      </p:sp>
      <p:sp>
        <p:nvSpPr>
          <p:cNvPr id="16" name="矩形 15">
            <a:extLst>
              <a:ext uri="{FF2B5EF4-FFF2-40B4-BE49-F238E27FC236}">
                <a16:creationId xmlns:a16="http://schemas.microsoft.com/office/drawing/2014/main" id="{5B6EB08F-46E6-4670-9E26-826DBCA45C01}"/>
              </a:ext>
            </a:extLst>
          </p:cNvPr>
          <p:cNvSpPr>
            <a:spLocks noGrp="1"/>
          </p:cNvSpPr>
          <p:nvPr/>
        </p:nvSpPr>
        <p:spPr>
          <a:xfrm>
            <a:off x="838200" y="5467350"/>
            <a:ext cx="9620250" cy="419100"/>
          </a:xfrm>
          <a:prstGeom prst="rect">
            <a:avLst/>
          </a:prstGeom>
          <a:noFill/>
          <a:ln w="0">
            <a:noFill/>
            <a:prstDash val="solid"/>
          </a:ln>
        </p:spPr>
        <p:txBody>
          <a:bodyPr anchor="t"/>
          <a:lstStyle/>
          <a:p>
            <a:pPr algn="l">
              <a:defRPr sz="2025" b="1">
                <a:solidFill>
                  <a:srgbClr val="000000"/>
                </a:solidFill>
              </a:defRPr>
            </a:pPr>
            <a:r>
              <a:rPr sz="2025" b="1">
                <a:solidFill>
                  <a:srgbClr val="000000"/>
                </a:solidFill>
              </a:rPr>
              <a:t>Probability-guided: sample several actions, then verify them.</a:t>
            </a:r>
          </a:p>
        </p:txBody>
      </p:sp>
    </p:spTree>
    <p:extLst>
      <p:ext uri="{BB962C8B-B14F-4D97-AF65-F5344CB8AC3E}">
        <p14:creationId xmlns:p14="http://schemas.microsoft.com/office/powerpoint/2010/main" val="1480765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47973C42-6973-45A8-8E42-722F77C8CBB4}"/>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7</a:t>
            </a:r>
          </a:p>
        </p:txBody>
      </p:sp>
      <p:sp>
        <p:nvSpPr>
          <p:cNvPr id="2" name="矩形 1">
            <a:extLst>
              <a:ext uri="{FF2B5EF4-FFF2-40B4-BE49-F238E27FC236}">
                <a16:creationId xmlns:a16="http://schemas.microsoft.com/office/drawing/2014/main" id="{B97D2E1B-8330-4F06-829B-B8D153E29545}"/>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The verifier filters actions; the beam keeps backups</a:t>
            </a:r>
          </a:p>
        </p:txBody>
      </p:sp>
      <p:pic>
        <p:nvPicPr>
          <p:cNvPr id="12" name="图片 11"/>
          <p:cNvPicPr>
            <a:picLocks noChangeAspect="1"/>
          </p:cNvPicPr>
          <p:nvPr/>
        </p:nvPicPr>
        <p:blipFill>
          <a:blip r:embed="rId3"/>
          <a:stretch/>
        </p:blipFill>
        <p:spPr>
          <a:xfrm>
            <a:off x="400050" y="2165940"/>
            <a:ext cx="7048500" cy="3049994"/>
          </a:xfrm>
          <a:prstGeom prst="rect">
            <a:avLst/>
          </a:prstGeom>
        </p:spPr>
      </p:pic>
      <p:sp>
        <p:nvSpPr>
          <p:cNvPr id="4" name="矩形: 圆角 3">
            <a:extLst>
              <a:ext uri="{FF2B5EF4-FFF2-40B4-BE49-F238E27FC236}">
                <a16:creationId xmlns:a16="http://schemas.microsoft.com/office/drawing/2014/main" id="{E7B2E0BA-355C-42FF-8CD2-531BDEBAF8DE}"/>
              </a:ext>
            </a:extLst>
          </p:cNvPr>
          <p:cNvSpPr>
            <a:spLocks noGrp="1"/>
          </p:cNvSpPr>
          <p:nvPr/>
        </p:nvSpPr>
        <p:spPr>
          <a:xfrm>
            <a:off x="7953375" y="1714500"/>
            <a:ext cx="3286125" cy="3067050"/>
          </a:xfrm>
          <a:prstGeom prst="roundRect">
            <a:avLst>
              <a:gd name="adj" fmla="val 621"/>
            </a:avLst>
          </a:prstGeom>
          <a:solidFill>
            <a:srgbClr val="F7F8FA"/>
          </a:solidFill>
          <a:ln w="9525">
            <a:solidFill>
              <a:srgbClr val="E0E3E8"/>
            </a:solidFill>
            <a:prstDash val="solid"/>
          </a:ln>
        </p:spPr>
      </p:sp>
      <p:sp>
        <p:nvSpPr>
          <p:cNvPr id="5" name="矩形 4">
            <a:extLst>
              <a:ext uri="{FF2B5EF4-FFF2-40B4-BE49-F238E27FC236}">
                <a16:creationId xmlns:a16="http://schemas.microsoft.com/office/drawing/2014/main" id="{C01F1421-478F-4997-AA1E-4BBEB2F188A7}"/>
              </a:ext>
            </a:extLst>
          </p:cNvPr>
          <p:cNvSpPr>
            <a:spLocks noGrp="1"/>
          </p:cNvSpPr>
          <p:nvPr/>
        </p:nvSpPr>
        <p:spPr>
          <a:xfrm>
            <a:off x="8229600" y="2019300"/>
            <a:ext cx="2333625" cy="323850"/>
          </a:xfrm>
          <a:prstGeom prst="rect">
            <a:avLst/>
          </a:prstGeom>
          <a:noFill/>
          <a:ln w="0">
            <a:noFill/>
            <a:prstDash val="solid"/>
          </a:ln>
        </p:spPr>
        <p:txBody>
          <a:bodyPr anchor="t"/>
          <a:lstStyle/>
          <a:p>
            <a:pPr algn="l">
              <a:defRPr sz="2025" b="1">
                <a:solidFill>
                  <a:srgbClr val="000000"/>
                </a:solidFill>
              </a:defRPr>
            </a:pPr>
            <a:r>
              <a:rPr sz="2025" b="1">
                <a:solidFill>
                  <a:srgbClr val="000000"/>
                </a:solidFill>
              </a:rPr>
              <a:t>Verifier checks</a:t>
            </a:r>
          </a:p>
        </p:txBody>
      </p:sp>
      <p:sp>
        <p:nvSpPr>
          <p:cNvPr id="6" name="矩形 5">
            <a:extLst>
              <a:ext uri="{FF2B5EF4-FFF2-40B4-BE49-F238E27FC236}">
                <a16:creationId xmlns:a16="http://schemas.microsoft.com/office/drawing/2014/main" id="{F46178C2-86FC-4D91-B7BF-D0C4426C3681}"/>
              </a:ext>
            </a:extLst>
          </p:cNvPr>
          <p:cNvSpPr>
            <a:spLocks noGrp="1"/>
          </p:cNvSpPr>
          <p:nvPr/>
        </p:nvSpPr>
        <p:spPr>
          <a:xfrm>
            <a:off x="8229600" y="2724150"/>
            <a:ext cx="2714625" cy="5238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Can this action apply?</a:t>
            </a:r>
          </a:p>
        </p:txBody>
      </p:sp>
      <p:sp>
        <p:nvSpPr>
          <p:cNvPr id="7" name="矩形 6">
            <a:extLst>
              <a:ext uri="{FF2B5EF4-FFF2-40B4-BE49-F238E27FC236}">
                <a16:creationId xmlns:a16="http://schemas.microsoft.com/office/drawing/2014/main" id="{E2227B7C-DCB1-4035-9274-40DFEF04B700}"/>
              </a:ext>
            </a:extLst>
          </p:cNvPr>
          <p:cNvSpPr>
            <a:spLocks noGrp="1"/>
          </p:cNvSpPr>
          <p:nvPr/>
        </p:nvSpPr>
        <p:spPr>
          <a:xfrm>
            <a:off x="8229600" y="3276600"/>
            <a:ext cx="2714625" cy="5238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Is the next state safe?</a:t>
            </a:r>
          </a:p>
        </p:txBody>
      </p:sp>
      <p:sp>
        <p:nvSpPr>
          <p:cNvPr id="8" name="矩形 7">
            <a:extLst>
              <a:ext uri="{FF2B5EF4-FFF2-40B4-BE49-F238E27FC236}">
                <a16:creationId xmlns:a16="http://schemas.microsoft.com/office/drawing/2014/main" id="{8F5BCFC5-1B6A-4F3A-BC74-615F105C432C}"/>
              </a:ext>
            </a:extLst>
          </p:cNvPr>
          <p:cNvSpPr>
            <a:spLocks noGrp="1"/>
          </p:cNvSpPr>
          <p:nvPr/>
        </p:nvSpPr>
        <p:spPr>
          <a:xfrm>
            <a:off x="8229600" y="3829050"/>
            <a:ext cx="2714625" cy="523875"/>
          </a:xfrm>
          <a:prstGeom prst="rect">
            <a:avLst/>
          </a:prstGeom>
          <a:noFill/>
          <a:ln w="0">
            <a:noFill/>
            <a:prstDash val="solid"/>
          </a:ln>
        </p:spPr>
        <p:txBody>
          <a:bodyPr anchor="t"/>
          <a:lstStyle/>
          <a:p>
            <a:pPr algn="l">
              <a:defRPr sz="1650" b="0">
                <a:solidFill>
                  <a:srgbClr val="000000"/>
                </a:solidFill>
              </a:defRPr>
            </a:pPr>
            <a:r>
              <a:rPr sz="1650" b="0">
                <a:solidFill>
                  <a:srgbClr val="000000"/>
                </a:solidFill>
              </a:rPr>
              <a:t>If yes, add it to the beam.</a:t>
            </a:r>
          </a:p>
        </p:txBody>
      </p:sp>
      <p:sp>
        <p:nvSpPr>
          <p:cNvPr id="9" name="矩形 8">
            <a:extLst>
              <a:ext uri="{FF2B5EF4-FFF2-40B4-BE49-F238E27FC236}">
                <a16:creationId xmlns:a16="http://schemas.microsoft.com/office/drawing/2014/main" id="{EBD9C4F7-A8A7-4927-8918-1EB31A144A92}"/>
              </a:ext>
            </a:extLst>
          </p:cNvPr>
          <p:cNvSpPr>
            <a:spLocks noGrp="1"/>
          </p:cNvSpPr>
          <p:nvPr/>
        </p:nvSpPr>
        <p:spPr>
          <a:xfrm>
            <a:off x="8229600" y="5105400"/>
            <a:ext cx="2714625" cy="552450"/>
          </a:xfrm>
          <a:prstGeom prst="rect">
            <a:avLst/>
          </a:prstGeom>
          <a:noFill/>
          <a:ln w="0">
            <a:noFill/>
            <a:prstDash val="solid"/>
          </a:ln>
        </p:spPr>
        <p:txBody>
          <a:bodyPr anchor="t"/>
          <a:lstStyle/>
          <a:p>
            <a:pPr algn="l">
              <a:defRPr sz="1800" b="1">
                <a:solidFill>
                  <a:srgbClr val="3D8DFF"/>
                </a:solidFill>
              </a:defRPr>
            </a:pPr>
            <a:r>
              <a:rPr sz="1800" b="1">
                <a:solidFill>
                  <a:srgbClr val="3D8DFF"/>
                </a:solidFill>
              </a:rPr>
              <a:t>Beam search gives bounded backtracking.</a:t>
            </a:r>
          </a:p>
        </p:txBody>
      </p:sp>
    </p:spTree>
    <p:extLst>
      <p:ext uri="{BB962C8B-B14F-4D97-AF65-F5344CB8AC3E}">
        <p14:creationId xmlns:p14="http://schemas.microsoft.com/office/powerpoint/2010/main" val="44563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CC9B6620-10D3-44E1-8725-F48C3D48D223}"/>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8</a:t>
            </a:r>
          </a:p>
        </p:txBody>
      </p:sp>
      <p:sp>
        <p:nvSpPr>
          <p:cNvPr id="2" name="矩形 1">
            <a:extLst>
              <a:ext uri="{FF2B5EF4-FFF2-40B4-BE49-F238E27FC236}">
                <a16:creationId xmlns:a16="http://schemas.microsoft.com/office/drawing/2014/main" id="{03DA499A-FDFC-4BCC-AE2E-2903461BA387}"/>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PIVOT adds value in detour-requiring updates</a:t>
            </a:r>
          </a:p>
        </p:txBody>
      </p:sp>
      <p:graphicFrame>
        <p:nvGraphicFramePr>
          <p:cNvPr id="13" name="Chart"/>
          <p:cNvGraphicFramePr/>
          <p:nvPr/>
        </p:nvGraphicFramePr>
        <p:xfrm>
          <a:off x="571500" y="1428750"/>
          <a:ext cx="6191250" cy="4381500"/>
        </p:xfrm>
        <a:graphic>
          <a:graphicData uri="http://schemas.openxmlformats.org/drawingml/2006/chart">
            <c:chart xmlns:c="http://schemas.openxmlformats.org/drawingml/2006/chart" xmlns:r="http://schemas.openxmlformats.org/officeDocument/2006/relationships" r:id="rId3"/>
          </a:graphicData>
        </a:graphic>
      </p:graphicFrame>
      <p:sp>
        <p:nvSpPr>
          <p:cNvPr id="4" name="矩形: 圆角 3">
            <a:extLst>
              <a:ext uri="{FF2B5EF4-FFF2-40B4-BE49-F238E27FC236}">
                <a16:creationId xmlns:a16="http://schemas.microsoft.com/office/drawing/2014/main" id="{F0D9150F-28D6-4A6B-806C-495C1628D035}"/>
              </a:ext>
            </a:extLst>
          </p:cNvPr>
          <p:cNvSpPr>
            <a:spLocks noGrp="1"/>
          </p:cNvSpPr>
          <p:nvPr/>
        </p:nvSpPr>
        <p:spPr>
          <a:xfrm>
            <a:off x="7429500" y="1809750"/>
            <a:ext cx="3619500" cy="1219200"/>
          </a:xfrm>
          <a:prstGeom prst="roundRect">
            <a:avLst>
              <a:gd name="adj" fmla="val 1563"/>
            </a:avLst>
          </a:prstGeom>
          <a:solidFill>
            <a:srgbClr val="EEF6FF"/>
          </a:solidFill>
          <a:ln w="9525">
            <a:solidFill>
              <a:srgbClr val="E0E3E8"/>
            </a:solidFill>
            <a:prstDash val="solid"/>
          </a:ln>
        </p:spPr>
      </p:sp>
      <p:sp>
        <p:nvSpPr>
          <p:cNvPr id="5" name="矩形 4">
            <a:extLst>
              <a:ext uri="{FF2B5EF4-FFF2-40B4-BE49-F238E27FC236}">
                <a16:creationId xmlns:a16="http://schemas.microsoft.com/office/drawing/2014/main" id="{E0562869-E814-4615-B9F1-D3B9FB3E13C9}"/>
              </a:ext>
            </a:extLst>
          </p:cNvPr>
          <p:cNvSpPr>
            <a:spLocks noGrp="1"/>
          </p:cNvSpPr>
          <p:nvPr/>
        </p:nvSpPr>
        <p:spPr>
          <a:xfrm>
            <a:off x="7715250" y="2057400"/>
            <a:ext cx="1619250" cy="400050"/>
          </a:xfrm>
          <a:prstGeom prst="rect">
            <a:avLst/>
          </a:prstGeom>
          <a:noFill/>
          <a:ln w="0">
            <a:noFill/>
            <a:prstDash val="solid"/>
          </a:ln>
        </p:spPr>
        <p:txBody>
          <a:bodyPr anchor="t"/>
          <a:lstStyle/>
          <a:p>
            <a:pPr algn="l">
              <a:defRPr sz="2700" b="1">
                <a:solidFill>
                  <a:srgbClr val="3D8DFF"/>
                </a:solidFill>
              </a:defRPr>
            </a:pPr>
            <a:r>
              <a:rPr sz="2700" b="1">
                <a:solidFill>
                  <a:srgbClr val="3D8DFF"/>
                </a:solidFill>
              </a:rPr>
              <a:t>41 / 120</a:t>
            </a:r>
          </a:p>
        </p:txBody>
      </p:sp>
      <p:sp>
        <p:nvSpPr>
          <p:cNvPr id="6" name="矩形 5">
            <a:extLst>
              <a:ext uri="{FF2B5EF4-FFF2-40B4-BE49-F238E27FC236}">
                <a16:creationId xmlns:a16="http://schemas.microsoft.com/office/drawing/2014/main" id="{A89D2949-FE89-4CF0-8230-35145E02CAA6}"/>
              </a:ext>
            </a:extLst>
          </p:cNvPr>
          <p:cNvSpPr>
            <a:spLocks noGrp="1"/>
          </p:cNvSpPr>
          <p:nvPr/>
        </p:nvSpPr>
        <p:spPr>
          <a:xfrm>
            <a:off x="7715250" y="2571750"/>
            <a:ext cx="2952750" cy="266700"/>
          </a:xfrm>
          <a:prstGeom prst="rect">
            <a:avLst/>
          </a:prstGeom>
          <a:noFill/>
          <a:ln w="0">
            <a:noFill/>
            <a:prstDash val="solid"/>
          </a:ln>
        </p:spPr>
        <p:txBody>
          <a:bodyPr anchor="t"/>
          <a:lstStyle/>
          <a:p>
            <a:pPr algn="l">
              <a:defRPr sz="1425" b="0">
                <a:solidFill>
                  <a:srgbClr val="525866"/>
                </a:solidFill>
              </a:defRPr>
            </a:pPr>
            <a:r>
              <a:rPr sz="1425" b="0">
                <a:solidFill>
                  <a:srgbClr val="525866"/>
                </a:solidFill>
              </a:rPr>
              <a:t>Safe detour plans found by PIVOT</a:t>
            </a:r>
          </a:p>
        </p:txBody>
      </p:sp>
      <p:sp>
        <p:nvSpPr>
          <p:cNvPr id="7" name="矩形: 圆角 6">
            <a:extLst>
              <a:ext uri="{FF2B5EF4-FFF2-40B4-BE49-F238E27FC236}">
                <a16:creationId xmlns:a16="http://schemas.microsoft.com/office/drawing/2014/main" id="{9F119C97-A4CC-4FD3-A4C8-3E144D05D696}"/>
              </a:ext>
            </a:extLst>
          </p:cNvPr>
          <p:cNvSpPr>
            <a:spLocks noGrp="1"/>
          </p:cNvSpPr>
          <p:nvPr/>
        </p:nvSpPr>
        <p:spPr>
          <a:xfrm>
            <a:off x="7429500" y="3371850"/>
            <a:ext cx="3619500" cy="1123950"/>
          </a:xfrm>
          <a:prstGeom prst="roundRect">
            <a:avLst>
              <a:gd name="adj" fmla="val 1695"/>
            </a:avLst>
          </a:prstGeom>
          <a:solidFill>
            <a:srgbClr val="F7F8FA"/>
          </a:solidFill>
          <a:ln w="9525">
            <a:solidFill>
              <a:srgbClr val="E0E3E8"/>
            </a:solidFill>
            <a:prstDash val="solid"/>
          </a:ln>
        </p:spPr>
      </p:sp>
      <p:sp>
        <p:nvSpPr>
          <p:cNvPr id="8" name="矩形 7">
            <a:extLst>
              <a:ext uri="{FF2B5EF4-FFF2-40B4-BE49-F238E27FC236}">
                <a16:creationId xmlns:a16="http://schemas.microsoft.com/office/drawing/2014/main" id="{4A66CAB5-C0F6-4C13-ACAF-26D5048DB0B2}"/>
              </a:ext>
            </a:extLst>
          </p:cNvPr>
          <p:cNvSpPr>
            <a:spLocks noGrp="1"/>
          </p:cNvSpPr>
          <p:nvPr/>
        </p:nvSpPr>
        <p:spPr>
          <a:xfrm>
            <a:off x="7715250" y="3600450"/>
            <a:ext cx="1619250" cy="400050"/>
          </a:xfrm>
          <a:prstGeom prst="rect">
            <a:avLst/>
          </a:prstGeom>
          <a:noFill/>
          <a:ln w="0">
            <a:noFill/>
            <a:prstDash val="solid"/>
          </a:ln>
        </p:spPr>
        <p:txBody>
          <a:bodyPr anchor="t"/>
          <a:lstStyle/>
          <a:p>
            <a:pPr algn="l">
              <a:defRPr sz="2700" b="1">
                <a:solidFill>
                  <a:srgbClr val="3D8DFF"/>
                </a:solidFill>
              </a:defRPr>
            </a:pPr>
            <a:r>
              <a:rPr sz="2700" b="1">
                <a:solidFill>
                  <a:srgbClr val="3D8DFF"/>
                </a:solidFill>
              </a:rPr>
              <a:t>34.1%</a:t>
            </a:r>
          </a:p>
        </p:txBody>
      </p:sp>
      <p:sp>
        <p:nvSpPr>
          <p:cNvPr id="9" name="矩形 8">
            <a:extLst>
              <a:ext uri="{FF2B5EF4-FFF2-40B4-BE49-F238E27FC236}">
                <a16:creationId xmlns:a16="http://schemas.microsoft.com/office/drawing/2014/main" id="{FFC37B92-7D9D-4D6D-8D86-78685F31D8E1}"/>
              </a:ext>
            </a:extLst>
          </p:cNvPr>
          <p:cNvSpPr>
            <a:spLocks noGrp="1"/>
          </p:cNvSpPr>
          <p:nvPr/>
        </p:nvSpPr>
        <p:spPr>
          <a:xfrm>
            <a:off x="7715250" y="4114800"/>
            <a:ext cx="2952750" cy="247650"/>
          </a:xfrm>
          <a:prstGeom prst="rect">
            <a:avLst/>
          </a:prstGeom>
          <a:noFill/>
          <a:ln w="0">
            <a:noFill/>
            <a:prstDash val="solid"/>
          </a:ln>
        </p:spPr>
        <p:txBody>
          <a:bodyPr anchor="t"/>
          <a:lstStyle/>
          <a:p>
            <a:pPr algn="l">
              <a:defRPr sz="1425" b="0">
                <a:solidFill>
                  <a:srgbClr val="525866"/>
                </a:solidFill>
              </a:defRPr>
            </a:pPr>
            <a:r>
              <a:rPr sz="1425" b="0">
                <a:solidFill>
                  <a:srgbClr val="525866"/>
                </a:solidFill>
              </a:rPr>
              <a:t>Success on detour-requiring cases</a:t>
            </a:r>
          </a:p>
        </p:txBody>
      </p:sp>
      <p:sp>
        <p:nvSpPr>
          <p:cNvPr id="10" name="矩形 9">
            <a:extLst>
              <a:ext uri="{FF2B5EF4-FFF2-40B4-BE49-F238E27FC236}">
                <a16:creationId xmlns:a16="http://schemas.microsoft.com/office/drawing/2014/main" id="{420DD3CC-6165-4A8F-9C3A-7A3E0D12535C}"/>
              </a:ext>
            </a:extLst>
          </p:cNvPr>
          <p:cNvSpPr>
            <a:spLocks noGrp="1"/>
          </p:cNvSpPr>
          <p:nvPr/>
        </p:nvSpPr>
        <p:spPr>
          <a:xfrm>
            <a:off x="7429500" y="5010150"/>
            <a:ext cx="3714750" cy="590550"/>
          </a:xfrm>
          <a:prstGeom prst="rect">
            <a:avLst/>
          </a:prstGeom>
          <a:noFill/>
          <a:ln w="0">
            <a:noFill/>
            <a:prstDash val="solid"/>
          </a:ln>
        </p:spPr>
        <p:txBody>
          <a:bodyPr anchor="t"/>
          <a:lstStyle/>
          <a:p>
            <a:pPr algn="l">
              <a:defRPr sz="2025" b="1">
                <a:solidFill>
                  <a:srgbClr val="000000"/>
                </a:solidFill>
              </a:defRPr>
            </a:pPr>
            <a:r>
              <a:rPr sz="2025" b="1">
                <a:solidFill>
                  <a:srgbClr val="000000"/>
                </a:solidFill>
              </a:rPr>
              <a:t>PIVOT helps when safe plans need helper actions.</a:t>
            </a:r>
          </a:p>
        </p:txBody>
      </p:sp>
    </p:spTree>
    <p:extLst>
      <p:ext uri="{BB962C8B-B14F-4D97-AF65-F5344CB8AC3E}">
        <p14:creationId xmlns:p14="http://schemas.microsoft.com/office/powerpoint/2010/main" val="1872127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A945F733-F4F0-49BC-83F5-34B75FF835E0}"/>
              </a:ext>
            </a:extLst>
          </p:cNvPr>
          <p:cNvSpPr>
            <a:spLocks noGrp="1"/>
          </p:cNvSpPr>
          <p:nvPr/>
        </p:nvSpPr>
        <p:spPr>
          <a:xfrm>
            <a:off x="10572750" y="6286500"/>
            <a:ext cx="1219200" cy="228600"/>
          </a:xfrm>
          <a:prstGeom prst="rect">
            <a:avLst/>
          </a:prstGeom>
          <a:noFill/>
          <a:ln w="0">
            <a:noFill/>
            <a:prstDash val="solid"/>
          </a:ln>
        </p:spPr>
        <p:txBody>
          <a:bodyPr anchor="t"/>
          <a:lstStyle/>
          <a:p>
            <a:pPr algn="r">
              <a:defRPr sz="975" b="0">
                <a:solidFill>
                  <a:srgbClr val="6B7280"/>
                </a:solidFill>
              </a:defRPr>
            </a:pPr>
            <a:r>
              <a:rPr sz="975" b="0">
                <a:solidFill>
                  <a:srgbClr val="6B7280"/>
                </a:solidFill>
              </a:rPr>
              <a:t>9</a:t>
            </a:r>
          </a:p>
        </p:txBody>
      </p:sp>
      <p:sp>
        <p:nvSpPr>
          <p:cNvPr id="2" name="矩形 1">
            <a:extLst>
              <a:ext uri="{FF2B5EF4-FFF2-40B4-BE49-F238E27FC236}">
                <a16:creationId xmlns:a16="http://schemas.microsoft.com/office/drawing/2014/main" id="{4A01362A-90F3-4780-A703-549C86E644FB}"/>
              </a:ext>
            </a:extLst>
          </p:cNvPr>
          <p:cNvSpPr>
            <a:spLocks noGrp="1"/>
          </p:cNvSpPr>
          <p:nvPr/>
        </p:nvSpPr>
        <p:spPr>
          <a:xfrm>
            <a:off x="390525" y="342900"/>
            <a:ext cx="11410950" cy="876300"/>
          </a:xfrm>
          <a:prstGeom prst="rect">
            <a:avLst/>
          </a:prstGeom>
          <a:noFill/>
          <a:ln w="0">
            <a:noFill/>
            <a:prstDash val="solid"/>
          </a:ln>
        </p:spPr>
        <p:txBody>
          <a:bodyPr anchor="t"/>
          <a:lstStyle/>
          <a:p>
            <a:pPr algn="l">
              <a:defRPr sz="2850" b="1">
                <a:solidFill>
                  <a:srgbClr val="000000"/>
                </a:solidFill>
              </a:defRPr>
            </a:pPr>
            <a:r>
              <a:rPr sz="2850" b="1">
                <a:solidFill>
                  <a:srgbClr val="000000"/>
                </a:solidFill>
              </a:rPr>
              <a:t>Short updates can still need hidden steps</a:t>
            </a:r>
          </a:p>
        </p:txBody>
      </p:sp>
      <p:sp>
        <p:nvSpPr>
          <p:cNvPr id="3" name="矩形 2">
            <a:extLst>
              <a:ext uri="{FF2B5EF4-FFF2-40B4-BE49-F238E27FC236}">
                <a16:creationId xmlns:a16="http://schemas.microsoft.com/office/drawing/2014/main" id="{CD0BFF69-BC6A-4D77-B642-DF85EFC1FFE9}"/>
              </a:ext>
            </a:extLst>
          </p:cNvPr>
          <p:cNvSpPr>
            <a:spLocks noGrp="1"/>
          </p:cNvSpPr>
          <p:nvPr/>
        </p:nvSpPr>
        <p:spPr>
          <a:xfrm>
            <a:off x="390525" y="1295400"/>
            <a:ext cx="10668000" cy="495300"/>
          </a:xfrm>
          <a:prstGeom prst="rect">
            <a:avLst/>
          </a:prstGeom>
          <a:noFill/>
          <a:ln w="0">
            <a:noFill/>
            <a:prstDash val="solid"/>
          </a:ln>
        </p:spPr>
        <p:txBody>
          <a:bodyPr anchor="t"/>
          <a:lstStyle/>
          <a:p>
            <a:pPr algn="l">
              <a:defRPr sz="1650" b="0">
                <a:solidFill>
                  <a:srgbClr val="525866"/>
                </a:solidFill>
              </a:defRPr>
            </a:pPr>
            <a:r>
              <a:rPr sz="1650" b="0">
                <a:solidFill>
                  <a:srgbClr val="525866"/>
                </a:solidFill>
              </a:rPr>
              <a:t>49 valid cases, average update length below 30 steps.</a:t>
            </a:r>
          </a:p>
        </p:txBody>
      </p:sp>
      <p:sp>
        <p:nvSpPr>
          <p:cNvPr id="4" name="矩形: 圆角 3">
            <a:extLst>
              <a:ext uri="{FF2B5EF4-FFF2-40B4-BE49-F238E27FC236}">
                <a16:creationId xmlns:a16="http://schemas.microsoft.com/office/drawing/2014/main" id="{A0630FC5-B588-4B58-B37C-BB968A5CA73B}"/>
              </a:ext>
            </a:extLst>
          </p:cNvPr>
          <p:cNvSpPr>
            <a:spLocks noGrp="1"/>
          </p:cNvSpPr>
          <p:nvPr/>
        </p:nvSpPr>
        <p:spPr>
          <a:xfrm>
            <a:off x="1143000" y="2705100"/>
            <a:ext cx="2857500" cy="1695450"/>
          </a:xfrm>
          <a:prstGeom prst="roundRect">
            <a:avLst>
              <a:gd name="adj" fmla="val 1124"/>
            </a:avLst>
          </a:prstGeom>
          <a:solidFill>
            <a:srgbClr val="F7F8FA"/>
          </a:solidFill>
          <a:ln w="9525">
            <a:solidFill>
              <a:srgbClr val="E0E3E8"/>
            </a:solidFill>
            <a:prstDash val="solid"/>
          </a:ln>
        </p:spPr>
      </p:sp>
      <p:sp>
        <p:nvSpPr>
          <p:cNvPr id="5" name="矩形 4">
            <a:extLst>
              <a:ext uri="{FF2B5EF4-FFF2-40B4-BE49-F238E27FC236}">
                <a16:creationId xmlns:a16="http://schemas.microsoft.com/office/drawing/2014/main" id="{EE1CFC3B-58AA-405B-B02F-DEC4D566ECF6}"/>
              </a:ext>
            </a:extLst>
          </p:cNvPr>
          <p:cNvSpPr>
            <a:spLocks noGrp="1"/>
          </p:cNvSpPr>
          <p:nvPr/>
        </p:nvSpPr>
        <p:spPr>
          <a:xfrm>
            <a:off x="1371600" y="3009900"/>
            <a:ext cx="2400300" cy="590550"/>
          </a:xfrm>
          <a:prstGeom prst="rect">
            <a:avLst/>
          </a:prstGeom>
          <a:noFill/>
          <a:ln w="0">
            <a:noFill/>
            <a:prstDash val="solid"/>
          </a:ln>
        </p:spPr>
        <p:txBody>
          <a:bodyPr anchor="t"/>
          <a:lstStyle/>
          <a:p>
            <a:pPr algn="l">
              <a:defRPr sz="3300" b="1">
                <a:solidFill>
                  <a:srgbClr val="A5A9B0"/>
                </a:solidFill>
              </a:defRPr>
            </a:pPr>
            <a:r>
              <a:rPr sz="3300" b="1">
                <a:solidFill>
                  <a:srgbClr val="A5A9B0"/>
                </a:solidFill>
              </a:rPr>
              <a:t>55.1%</a:t>
            </a:r>
          </a:p>
        </p:txBody>
      </p:sp>
      <p:sp>
        <p:nvSpPr>
          <p:cNvPr id="6" name="矩形 5">
            <a:extLst>
              <a:ext uri="{FF2B5EF4-FFF2-40B4-BE49-F238E27FC236}">
                <a16:creationId xmlns:a16="http://schemas.microsoft.com/office/drawing/2014/main" id="{29319B1A-A94B-4010-880D-CD3E834D4E85}"/>
              </a:ext>
            </a:extLst>
          </p:cNvPr>
          <p:cNvSpPr>
            <a:spLocks noGrp="1"/>
          </p:cNvSpPr>
          <p:nvPr/>
        </p:nvSpPr>
        <p:spPr>
          <a:xfrm>
            <a:off x="1371600" y="3733800"/>
            <a:ext cx="2400300" cy="457200"/>
          </a:xfrm>
          <a:prstGeom prst="rect">
            <a:avLst/>
          </a:prstGeom>
          <a:noFill/>
          <a:ln w="0">
            <a:noFill/>
            <a:prstDash val="solid"/>
          </a:ln>
        </p:spPr>
        <p:txBody>
          <a:bodyPr anchor="t"/>
          <a:lstStyle/>
          <a:p>
            <a:pPr algn="l">
              <a:defRPr sz="1350" b="0">
                <a:solidFill>
                  <a:srgbClr val="525866"/>
                </a:solidFill>
              </a:defRPr>
            </a:pPr>
            <a:r>
              <a:rPr sz="1350" b="0">
                <a:solidFill>
                  <a:srgbClr val="525866"/>
                </a:solidFill>
              </a:rPr>
              <a:t>Snowcap success</a:t>
            </a:r>
          </a:p>
        </p:txBody>
      </p:sp>
      <p:sp>
        <p:nvSpPr>
          <p:cNvPr id="7" name="矩形: 圆角 6">
            <a:extLst>
              <a:ext uri="{FF2B5EF4-FFF2-40B4-BE49-F238E27FC236}">
                <a16:creationId xmlns:a16="http://schemas.microsoft.com/office/drawing/2014/main" id="{C991F85A-02F7-4087-8B2A-8E5011EFEE7E}"/>
              </a:ext>
            </a:extLst>
          </p:cNvPr>
          <p:cNvSpPr>
            <a:spLocks noGrp="1"/>
          </p:cNvSpPr>
          <p:nvPr/>
        </p:nvSpPr>
        <p:spPr>
          <a:xfrm>
            <a:off x="4667250" y="2705100"/>
            <a:ext cx="2857500" cy="1695450"/>
          </a:xfrm>
          <a:prstGeom prst="roundRect">
            <a:avLst>
              <a:gd name="adj" fmla="val 1124"/>
            </a:avLst>
          </a:prstGeom>
          <a:solidFill>
            <a:srgbClr val="F7F8FA"/>
          </a:solidFill>
          <a:ln w="9525">
            <a:solidFill>
              <a:srgbClr val="E0E3E8"/>
            </a:solidFill>
            <a:prstDash val="solid"/>
          </a:ln>
        </p:spPr>
      </p:sp>
      <p:sp>
        <p:nvSpPr>
          <p:cNvPr id="8" name="矩形 7">
            <a:extLst>
              <a:ext uri="{FF2B5EF4-FFF2-40B4-BE49-F238E27FC236}">
                <a16:creationId xmlns:a16="http://schemas.microsoft.com/office/drawing/2014/main" id="{73B0AE79-19B6-4935-A243-EF5B673489DE}"/>
              </a:ext>
            </a:extLst>
          </p:cNvPr>
          <p:cNvSpPr>
            <a:spLocks noGrp="1"/>
          </p:cNvSpPr>
          <p:nvPr/>
        </p:nvSpPr>
        <p:spPr>
          <a:xfrm>
            <a:off x="4895850" y="3009900"/>
            <a:ext cx="2400300" cy="590550"/>
          </a:xfrm>
          <a:prstGeom prst="rect">
            <a:avLst/>
          </a:prstGeom>
          <a:noFill/>
          <a:ln w="0">
            <a:noFill/>
            <a:prstDash val="solid"/>
          </a:ln>
        </p:spPr>
        <p:txBody>
          <a:bodyPr anchor="t"/>
          <a:lstStyle/>
          <a:p>
            <a:pPr algn="l">
              <a:defRPr sz="3300" b="1">
                <a:solidFill>
                  <a:srgbClr val="3D8DFF"/>
                </a:solidFill>
              </a:defRPr>
            </a:pPr>
            <a:r>
              <a:rPr sz="3300" b="1">
                <a:solidFill>
                  <a:srgbClr val="3D8DFF"/>
                </a:solidFill>
              </a:rPr>
              <a:t>91.8%</a:t>
            </a:r>
          </a:p>
        </p:txBody>
      </p:sp>
      <p:sp>
        <p:nvSpPr>
          <p:cNvPr id="9" name="矩形 8">
            <a:extLst>
              <a:ext uri="{FF2B5EF4-FFF2-40B4-BE49-F238E27FC236}">
                <a16:creationId xmlns:a16="http://schemas.microsoft.com/office/drawing/2014/main" id="{BF1A2D05-0777-4F87-9B6F-03148B17A5DC}"/>
              </a:ext>
            </a:extLst>
          </p:cNvPr>
          <p:cNvSpPr>
            <a:spLocks noGrp="1"/>
          </p:cNvSpPr>
          <p:nvPr/>
        </p:nvSpPr>
        <p:spPr>
          <a:xfrm>
            <a:off x="4895850" y="3733800"/>
            <a:ext cx="2400300" cy="457200"/>
          </a:xfrm>
          <a:prstGeom prst="rect">
            <a:avLst/>
          </a:prstGeom>
          <a:noFill/>
          <a:ln w="0">
            <a:noFill/>
            <a:prstDash val="solid"/>
          </a:ln>
        </p:spPr>
        <p:txBody>
          <a:bodyPr anchor="t"/>
          <a:lstStyle/>
          <a:p>
            <a:pPr algn="l">
              <a:defRPr sz="1350" b="0">
                <a:solidFill>
                  <a:srgbClr val="525866"/>
                </a:solidFill>
              </a:defRPr>
            </a:pPr>
            <a:r>
              <a:rPr sz="1350" b="0">
                <a:solidFill>
                  <a:srgbClr val="525866"/>
                </a:solidFill>
              </a:rPr>
              <a:t>PIVOT success</a:t>
            </a:r>
          </a:p>
        </p:txBody>
      </p:sp>
      <p:sp>
        <p:nvSpPr>
          <p:cNvPr id="10" name="矩形: 圆角 9">
            <a:extLst>
              <a:ext uri="{FF2B5EF4-FFF2-40B4-BE49-F238E27FC236}">
                <a16:creationId xmlns:a16="http://schemas.microsoft.com/office/drawing/2014/main" id="{5252AE99-9496-43C3-B446-7FE3BA08AB8E}"/>
              </a:ext>
            </a:extLst>
          </p:cNvPr>
          <p:cNvSpPr>
            <a:spLocks noGrp="1"/>
          </p:cNvSpPr>
          <p:nvPr/>
        </p:nvSpPr>
        <p:spPr>
          <a:xfrm>
            <a:off x="8191500" y="2705100"/>
            <a:ext cx="2857500" cy="1695450"/>
          </a:xfrm>
          <a:prstGeom prst="roundRect">
            <a:avLst>
              <a:gd name="adj" fmla="val 1124"/>
            </a:avLst>
          </a:prstGeom>
          <a:solidFill>
            <a:srgbClr val="F7F8FA"/>
          </a:solidFill>
          <a:ln w="9525">
            <a:solidFill>
              <a:srgbClr val="E0E3E8"/>
            </a:solidFill>
            <a:prstDash val="solid"/>
          </a:ln>
        </p:spPr>
      </p:sp>
      <p:sp>
        <p:nvSpPr>
          <p:cNvPr id="11" name="矩形 10">
            <a:extLst>
              <a:ext uri="{FF2B5EF4-FFF2-40B4-BE49-F238E27FC236}">
                <a16:creationId xmlns:a16="http://schemas.microsoft.com/office/drawing/2014/main" id="{A988412D-4EFC-485E-B1E0-C6B356756FEB}"/>
              </a:ext>
            </a:extLst>
          </p:cNvPr>
          <p:cNvSpPr>
            <a:spLocks noGrp="1"/>
          </p:cNvSpPr>
          <p:nvPr/>
        </p:nvSpPr>
        <p:spPr>
          <a:xfrm>
            <a:off x="8420100" y="3009900"/>
            <a:ext cx="2400300" cy="590550"/>
          </a:xfrm>
          <a:prstGeom prst="rect">
            <a:avLst/>
          </a:prstGeom>
          <a:noFill/>
          <a:ln w="0">
            <a:noFill/>
            <a:prstDash val="solid"/>
          </a:ln>
        </p:spPr>
        <p:txBody>
          <a:bodyPr anchor="t"/>
          <a:lstStyle/>
          <a:p>
            <a:pPr algn="l">
              <a:defRPr sz="3300" b="1">
                <a:solidFill>
                  <a:srgbClr val="31A354"/>
                </a:solidFill>
              </a:defRPr>
            </a:pPr>
            <a:r>
              <a:rPr sz="3300" b="1">
                <a:solidFill>
                  <a:srgbClr val="31A354"/>
                </a:solidFill>
              </a:rPr>
              <a:t>+36.7 pts</a:t>
            </a:r>
          </a:p>
        </p:txBody>
      </p:sp>
      <p:sp>
        <p:nvSpPr>
          <p:cNvPr id="12" name="矩形 11">
            <a:extLst>
              <a:ext uri="{FF2B5EF4-FFF2-40B4-BE49-F238E27FC236}">
                <a16:creationId xmlns:a16="http://schemas.microsoft.com/office/drawing/2014/main" id="{BDC0B139-B98B-498B-A20D-2AFEDF644A55}"/>
              </a:ext>
            </a:extLst>
          </p:cNvPr>
          <p:cNvSpPr>
            <a:spLocks noGrp="1"/>
          </p:cNvSpPr>
          <p:nvPr/>
        </p:nvSpPr>
        <p:spPr>
          <a:xfrm>
            <a:off x="8420100" y="3733800"/>
            <a:ext cx="2400300" cy="457200"/>
          </a:xfrm>
          <a:prstGeom prst="rect">
            <a:avLst/>
          </a:prstGeom>
          <a:noFill/>
          <a:ln w="0">
            <a:noFill/>
            <a:prstDash val="solid"/>
          </a:ln>
        </p:spPr>
        <p:txBody>
          <a:bodyPr anchor="t"/>
          <a:lstStyle/>
          <a:p>
            <a:pPr algn="l">
              <a:defRPr sz="1350" b="0">
                <a:solidFill>
                  <a:srgbClr val="525866"/>
                </a:solidFill>
              </a:defRPr>
            </a:pPr>
            <a:r>
              <a:rPr sz="1350" b="0">
                <a:solidFill>
                  <a:srgbClr val="525866"/>
                </a:solidFill>
              </a:rPr>
              <a:t>Absolute gain</a:t>
            </a:r>
          </a:p>
        </p:txBody>
      </p:sp>
      <p:sp>
        <p:nvSpPr>
          <p:cNvPr id="13" name="矩形 12">
            <a:extLst>
              <a:ext uri="{FF2B5EF4-FFF2-40B4-BE49-F238E27FC236}">
                <a16:creationId xmlns:a16="http://schemas.microsoft.com/office/drawing/2014/main" id="{9FE7A193-AB10-4028-B99D-4F7A4F3F490F}"/>
              </a:ext>
            </a:extLst>
          </p:cNvPr>
          <p:cNvSpPr>
            <a:spLocks noGrp="1"/>
          </p:cNvSpPr>
          <p:nvPr/>
        </p:nvSpPr>
        <p:spPr>
          <a:xfrm>
            <a:off x="1143000" y="5238750"/>
            <a:ext cx="7429500" cy="400050"/>
          </a:xfrm>
          <a:prstGeom prst="rect">
            <a:avLst/>
          </a:prstGeom>
          <a:noFill/>
          <a:ln w="0">
            <a:noFill/>
            <a:prstDash val="solid"/>
          </a:ln>
        </p:spPr>
        <p:txBody>
          <a:bodyPr anchor="t"/>
          <a:lstStyle/>
          <a:p>
            <a:pPr algn="l">
              <a:defRPr sz="2250" b="1">
                <a:solidFill>
                  <a:srgbClr val="000000"/>
                </a:solidFill>
              </a:defRPr>
            </a:pPr>
            <a:r>
              <a:rPr sz="2250" b="1">
                <a:solidFill>
                  <a:srgbClr val="000000"/>
                </a:solidFill>
              </a:rPr>
              <a:t>Length is not the only source of difficulty.</a:t>
            </a:r>
          </a:p>
        </p:txBody>
      </p:sp>
    </p:spTree>
    <p:extLst>
      <p:ext uri="{BB962C8B-B14F-4D97-AF65-F5344CB8AC3E}">
        <p14:creationId xmlns:p14="http://schemas.microsoft.com/office/powerpoint/2010/main" val="1786292237"/>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1792</Words>
  <Application>Microsoft Office PowerPoint</Application>
  <DocSecurity>0</DocSecurity>
  <PresentationFormat>宽屏</PresentationFormat>
  <Paragraphs>118</Paragraphs>
  <Slides>12</Slides>
  <Notes>12</Notes>
  <HiddenSlides>0</HiddenSlides>
  <MMClips>0</MMClips>
  <ScaleCrop>false</ScaleCrop>
  <HeadingPairs>
    <vt:vector size="6" baseType="variant">
      <vt:variant>
        <vt:lpstr>已用的字体</vt:lpstr>
      </vt:variant>
      <vt:variant>
        <vt:i4>1</vt:i4>
      </vt:variant>
      <vt:variant>
        <vt:lpstr>主题</vt:lpstr>
      </vt:variant>
      <vt:variant>
        <vt:i4>1</vt:i4>
      </vt:variant>
      <vt:variant>
        <vt:lpstr>幻灯片标题</vt:lpstr>
      </vt:variant>
      <vt:variant>
        <vt:i4>12</vt:i4>
      </vt:variant>
    </vt:vector>
  </HeadingPairs>
  <TitlesOfParts>
    <vt:vector size="14" baseType="lpstr">
      <vt:lpstr>Calibri</vt:lpstr>
      <vt:lpstr>ChatGPT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骁文 王</cp:lastModifiedBy>
  <cp:revision>8</cp:revision>
  <dcterms:created xsi:type="dcterms:W3CDTF">2026-08-02T03:09:13Z</dcterms:created>
  <dcterms:modified xsi:type="dcterms:W3CDTF">2026-08-05T13:07:38Z</dcterms:modified>
</cp:coreProperties>
</file>